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46" r:id="rId2"/>
    <p:sldId id="344" r:id="rId3"/>
    <p:sldId id="401" r:id="rId4"/>
    <p:sldId id="402" r:id="rId5"/>
    <p:sldId id="404" r:id="rId6"/>
    <p:sldId id="405" r:id="rId7"/>
  </p:sldIdLst>
  <p:sldSz cx="9144000" cy="6858000" type="screen4x3"/>
  <p:notesSz cx="7086600" cy="93726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De Jonge" initials="eDJ" lastIdx="6" clrIdx="0">
    <p:extLst>
      <p:ext uri="{19B8F6BF-5375-455C-9EA6-DF929625EA0E}">
        <p15:presenceInfo xmlns:p15="http://schemas.microsoft.com/office/powerpoint/2012/main" userId="296e97c8187d6f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B6E"/>
    <a:srgbClr val="007C86"/>
    <a:srgbClr val="00646C"/>
    <a:srgbClr val="467990"/>
    <a:srgbClr val="419575"/>
    <a:srgbClr val="D8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792" autoAdjust="0"/>
  </p:normalViewPr>
  <p:slideViewPr>
    <p:cSldViewPr snapToGrid="0">
      <p:cViewPr varScale="1">
        <p:scale>
          <a:sx n="72" d="100"/>
          <a:sy n="72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2" tIns="47021" rIns="94042" bIns="47021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70258"/>
          </a:xfrm>
          <a:prstGeom prst="rect">
            <a:avLst/>
          </a:prstGeom>
        </p:spPr>
        <p:txBody>
          <a:bodyPr vert="horz" lIns="94042" tIns="47021" rIns="94042" bIns="47021" rtlCol="0"/>
          <a:lstStyle>
            <a:lvl1pPr algn="r">
              <a:defRPr sz="1200"/>
            </a:lvl1pPr>
          </a:lstStyle>
          <a:p>
            <a:fld id="{D4B92C56-513E-40D0-9DC5-F135CA5AF059}" type="datetimeFigureOut">
              <a:rPr lang="nl-BE" smtClean="0"/>
              <a:pPr/>
              <a:t>22/03/2022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71575"/>
            <a:ext cx="4219575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2" tIns="47021" rIns="94042" bIns="4702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2" tIns="47021" rIns="94042" bIns="4702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902345"/>
            <a:ext cx="3070860" cy="470257"/>
          </a:xfrm>
          <a:prstGeom prst="rect">
            <a:avLst/>
          </a:prstGeom>
        </p:spPr>
        <p:txBody>
          <a:bodyPr vert="horz" lIns="94042" tIns="47021" rIns="94042" bIns="47021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14101" y="8902345"/>
            <a:ext cx="3070860" cy="470257"/>
          </a:xfrm>
          <a:prstGeom prst="rect">
            <a:avLst/>
          </a:prstGeom>
        </p:spPr>
        <p:txBody>
          <a:bodyPr vert="horz" lIns="94042" tIns="47021" rIns="94042" bIns="47021" rtlCol="0" anchor="b"/>
          <a:lstStyle>
            <a:lvl1pPr algn="r">
              <a:defRPr sz="1200"/>
            </a:lvl1pPr>
          </a:lstStyle>
          <a:p>
            <a:fld id="{796DDC38-5EDC-4BC1-AC9B-02E63AD1916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6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D1AC-F4BE-4FAB-ADBF-B77D1012B122}" type="datetimeFigureOut">
              <a:rPr lang="nl-BE"/>
              <a:pPr>
                <a:defRPr/>
              </a:pPr>
              <a:t>22/03/2022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F442-9DE4-4FEC-B98E-B52FEFEB055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1360599" y="5458312"/>
            <a:ext cx="6422801" cy="52322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800" b="0" dirty="0">
                <a:solidFill>
                  <a:srgbClr val="007C86"/>
                </a:solidFill>
                <a:latin typeface="+mj-lt"/>
              </a:rPr>
              <a:t>Presentatie door:</a:t>
            </a:r>
          </a:p>
        </p:txBody>
      </p:sp>
    </p:spTree>
    <p:extLst>
      <p:ext uri="{BB962C8B-B14F-4D97-AF65-F5344CB8AC3E}">
        <p14:creationId xmlns:p14="http://schemas.microsoft.com/office/powerpoint/2010/main" val="2725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kel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D1AC-F4BE-4FAB-ADBF-B77D1012B122}" type="datetimeFigureOut">
              <a:rPr lang="nl-BE"/>
              <a:pPr>
                <a:defRPr/>
              </a:pPr>
              <a:t>22/03/2022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F442-9DE4-4FEC-B98E-B52FEFEB055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65100" y="199491"/>
            <a:ext cx="8813800" cy="647753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46799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br>
              <a:rPr lang="nl-NL" noProof="0" dirty="0"/>
            </a:br>
            <a:br>
              <a:rPr lang="nl-NL" noProof="0" dirty="0"/>
            </a:b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Klik op het pictogram om een afbeelding toe te voegen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982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8193" y="1846555"/>
            <a:ext cx="8647611" cy="4332176"/>
          </a:xfr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rgbClr val="007C86"/>
                </a:solidFill>
                <a:latin typeface="Arial" pitchFamily="34" charset="0"/>
              </a:defRPr>
            </a:lvl1pPr>
            <a:lvl2pPr marL="360000" indent="-18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aseline="0">
                <a:solidFill>
                  <a:srgbClr val="007C86"/>
                </a:solidFill>
                <a:latin typeface="Arial" pitchFamily="34" charset="0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>
                    <a:lumMod val="50000"/>
                  </a:schemeClr>
                </a:solidFill>
                <a:latin typeface="Georgia" pitchFamily="18" charset="0"/>
                <a:cs typeface="Arial" pitchFamily="34" charset="0"/>
              </a:defRPr>
            </a:lvl3pPr>
            <a:lvl4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4pPr>
            <a:lvl5pPr marL="72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en-US" altLang="nl-BE"/>
          </a:p>
          <a:p>
            <a:pPr lvl="0"/>
            <a:endParaRPr lang="en-US" alt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7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45E-47C8-4851-A457-AFF781E99A5D}" type="datetimeFigureOut">
              <a:rPr lang="nl-BE"/>
              <a:pPr>
                <a:defRPr/>
              </a:pPr>
              <a:t>22/03/2022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8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0F2D-9A52-49D8-918C-EA870A04B2E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70000"/>
              </a:lnSpc>
              <a:defRPr sz="3600" b="0" i="0" cap="none" baseline="0">
                <a:latin typeface="Arial Black" pitchFamily="34" charset="0"/>
              </a:defRPr>
            </a:lvl1pPr>
          </a:lstStyle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367278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8" y="1617664"/>
            <a:ext cx="8793162" cy="4503736"/>
          </a:xfrm>
        </p:spPr>
        <p:txBody>
          <a:bodyPr/>
          <a:lstStyle>
            <a:lvl1pPr marL="0" indent="0">
              <a:buNone/>
              <a:defRPr sz="2800">
                <a:solidFill>
                  <a:srgbClr val="46799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1E0D-2ADF-40D2-A62D-6CAC25F4A842}" type="datetimeFigureOut">
              <a:rPr lang="nl-BE"/>
              <a:pPr>
                <a:defRPr/>
              </a:pPr>
              <a:t>22/03/2022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3D4E-3AE0-4706-88CA-CE0A0670B9C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235116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5100" y="1520825"/>
            <a:ext cx="4114800" cy="4656138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467990"/>
                </a:solidFill>
                <a:latin typeface="Arial" pitchFamily="34" charset="0"/>
                <a:cs typeface="Arial" pitchFamily="34" charset="0"/>
              </a:defRPr>
            </a:lvl1pPr>
            <a:lvl2pPr marL="360000" indent="-18000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40000" indent="-18000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720000" indent="-180000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900000" indent="-180000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en-US" alt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9450" y="1530349"/>
            <a:ext cx="4489450" cy="4646613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lang="nl-NL" altLang="nl-BE" sz="2000" b="0" kern="1200" baseline="0" smtClean="0">
                <a:solidFill>
                  <a:srgbClr val="4679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>
              <a:lnSpc>
                <a:spcPct val="100000"/>
              </a:lnSpc>
              <a:spcBef>
                <a:spcPts val="0"/>
              </a:spcBef>
              <a:defRPr lang="nl-NL" altLang="nl-BE" sz="18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>
              <a:lnSpc>
                <a:spcPct val="100000"/>
              </a:lnSpc>
              <a:spcBef>
                <a:spcPts val="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0"/>
              </a:spcBef>
              <a:defRPr sz="1400"/>
            </a:lvl4pPr>
            <a:lvl5pPr marL="900000" indent="-180000">
              <a:lnSpc>
                <a:spcPct val="10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en-US" alt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BE2D-9783-4473-9ED6-2BD5BECFC7A1}" type="datetimeFigureOut">
              <a:rPr lang="nl-BE"/>
              <a:pPr>
                <a:defRPr/>
              </a:pPr>
              <a:t>22/03/2022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715E-64C4-4B3C-9835-AE010609B52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34792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CE8D-DA1F-4033-B5F5-FB57ABAD2999}" type="datetimeFigureOut">
              <a:rPr lang="nl-BE"/>
              <a:pPr>
                <a:defRPr/>
              </a:pPr>
              <a:t>22/03/2022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BB7F-4BED-4F04-87D3-33644A75BD7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3971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5100" y="1524000"/>
            <a:ext cx="881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modelstijlen te bewerken</a:t>
            </a:r>
          </a:p>
          <a:p>
            <a:pPr lvl="1"/>
            <a:r>
              <a:rPr lang="nl-NL" altLang="nl-BE" dirty="0"/>
              <a:t>Tweede niveau</a:t>
            </a:r>
          </a:p>
          <a:p>
            <a:pPr lvl="2"/>
            <a:r>
              <a:rPr lang="nl-NL" altLang="nl-BE" dirty="0"/>
              <a:t>Derde niveau</a:t>
            </a:r>
          </a:p>
          <a:p>
            <a:pPr lvl="3"/>
            <a:r>
              <a:rPr lang="nl-NL" altLang="nl-BE" dirty="0"/>
              <a:t>Vierde niveau</a:t>
            </a:r>
          </a:p>
          <a:p>
            <a:pPr lvl="4"/>
            <a:r>
              <a:rPr lang="nl-NL" altLang="nl-BE" dirty="0"/>
              <a:t>Vijfde niveau</a:t>
            </a:r>
            <a:endParaRPr lang="en-US" alt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100" y="6311900"/>
            <a:ext cx="2178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A05575-FF58-4ACF-9257-59269CA1DDB4}" type="datetimeFigureOut">
              <a:rPr lang="nl-BE"/>
              <a:pPr>
                <a:defRPr/>
              </a:pPr>
              <a:t>22/03/2022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9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0850" y="6311900"/>
            <a:ext cx="2178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0EBDE0-35B8-417D-9918-8F77C06A173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9" r:id="rId2"/>
    <p:sldLayoutId id="2147483708" r:id="rId3"/>
    <p:sldLayoutId id="2147483699" r:id="rId4"/>
    <p:sldLayoutId id="2147483700" r:id="rId5"/>
    <p:sldLayoutId id="2147483702" r:id="rId6"/>
  </p:sldLayoutIdLst>
  <p:txStyles>
    <p:titleStyle>
      <a:lvl1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 baseline="0">
          <a:solidFill>
            <a:srgbClr val="00646C"/>
          </a:solidFill>
          <a:latin typeface="+mj-lt"/>
          <a:ea typeface="+mj-ea"/>
          <a:cs typeface="+mj-cs"/>
        </a:defRPr>
      </a:lvl1pPr>
      <a:lvl2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D6B6E"/>
          </a:solidFill>
          <a:latin typeface="Arial" panose="020B0604020202020204" pitchFamily="34" charset="0"/>
        </a:defRPr>
      </a:lvl2pPr>
      <a:lvl3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D6B6E"/>
          </a:solidFill>
          <a:latin typeface="Arial" panose="020B0604020202020204" pitchFamily="34" charset="0"/>
        </a:defRPr>
      </a:lvl3pPr>
      <a:lvl4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D6B6E"/>
          </a:solidFill>
          <a:latin typeface="Arial" panose="020B0604020202020204" pitchFamily="34" charset="0"/>
        </a:defRPr>
      </a:lvl4pPr>
      <a:lvl5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D6B6E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0000" indent="-1800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b="0" kern="1200" baseline="0">
          <a:solidFill>
            <a:srgbClr val="419575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2pPr>
      <a:lvl3pPr marL="540000" indent="-1800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Georgia" pitchFamily="18" charset="0"/>
          <a:ea typeface="+mn-ea"/>
          <a:cs typeface="+mn-cs"/>
        </a:defRPr>
      </a:lvl3pPr>
      <a:lvl4pPr marL="720000" indent="-1800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Georgia" pitchFamily="18" charset="0"/>
          <a:ea typeface="+mn-ea"/>
          <a:cs typeface="+mn-cs"/>
        </a:defRPr>
      </a:lvl4pPr>
      <a:lvl5pPr marL="900000" indent="-1800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emf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ctielogo_2013-cmyk-groen-rechte-hoeken_we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27" y="2540085"/>
            <a:ext cx="1208162" cy="1208162"/>
          </a:xfrm>
          <a:prstGeom prst="rect">
            <a:avLst/>
          </a:prstGeom>
        </p:spPr>
      </p:pic>
      <p:sp>
        <p:nvSpPr>
          <p:cNvPr id="8" name="Tekstvak 5"/>
          <p:cNvSpPr txBox="1"/>
          <p:nvPr/>
        </p:nvSpPr>
        <p:spPr>
          <a:xfrm>
            <a:off x="1171939" y="514350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dirty="0" err="1">
                <a:ln w="635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Natuur.beleid</a:t>
            </a:r>
            <a:endParaRPr lang="nl-BE" sz="6000" dirty="0">
              <a:ln w="6350">
                <a:noFill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056D955-4226-4AD9-BC68-6DB0354D5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Foto ecologisch bermenbeheer of </a:t>
            </a:r>
            <a:r>
              <a:rPr lang="nl-BE" dirty="0" err="1"/>
              <a:t>herdebeekbos</a:t>
            </a:r>
            <a:endParaRPr lang="nl-BE" dirty="0"/>
          </a:p>
          <a:p>
            <a:endParaRPr lang="nl-BE" dirty="0"/>
          </a:p>
          <a:p>
            <a:r>
              <a:rPr lang="nl-BE" dirty="0"/>
              <a:t>NATUURBELEID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2A2461-9F43-41E7-83CF-08F62B4EF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57068"/>
            <a:ext cx="6858000" cy="9144000"/>
          </a:xfrm>
          <a:prstGeom prst="rect">
            <a:avLst/>
          </a:prstGeom>
        </p:spPr>
      </p:pic>
      <p:pic>
        <p:nvPicPr>
          <p:cNvPr id="3" name="Afbeelding 2" descr="actielogo_2013-cmyk-groen-rechte-hoeken_web.jpg">
            <a:extLst>
              <a:ext uri="{FF2B5EF4-FFF2-40B4-BE49-F238E27FC236}">
                <a16:creationId xmlns:a16="http://schemas.microsoft.com/office/drawing/2014/main" id="{21B6747D-01A5-4027-8782-1D982B2423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060" y="234703"/>
            <a:ext cx="1208162" cy="1208162"/>
          </a:xfrm>
          <a:prstGeom prst="rect">
            <a:avLst/>
          </a:prstGeom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4B87829A-546C-4E7E-8BFC-50159A0A923A}"/>
              </a:ext>
            </a:extLst>
          </p:cNvPr>
          <p:cNvSpPr txBox="1"/>
          <p:nvPr/>
        </p:nvSpPr>
        <p:spPr>
          <a:xfrm>
            <a:off x="779495" y="323517"/>
            <a:ext cx="6977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>
                <a:ln w="635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Natuurpunt Dilbeek 2002-2022</a:t>
            </a:r>
          </a:p>
          <a:p>
            <a:pPr algn="ctr"/>
            <a:endParaRPr lang="nl-BE" sz="4000" dirty="0">
              <a:ln w="6350">
                <a:noFill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nl-BE" sz="4000" dirty="0">
              <a:ln w="6350">
                <a:noFill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nl-BE" sz="4000">
              <a:ln w="6350">
                <a:noFill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nl-BE" sz="6000">
                <a:ln w="635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Natuurbeleid</a:t>
            </a:r>
            <a:endParaRPr lang="nl-BE" sz="6000" dirty="0">
              <a:ln w="6350">
                <a:noFill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8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29F0A1-5735-416E-9EA1-71772E0E3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519940"/>
            <a:ext cx="9221749" cy="5084060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Opvolging bovengemeentelijk beleid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deelname aan klimaatbetogingen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natuur- en discussieweekend in Doel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-  campagne Natuur op de Rand: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protest tegen uitbreiding Ring</a:t>
            </a:r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r>
              <a:rPr lang="nl-BE" b="1" dirty="0"/>
              <a:t>Opvolging natuurbehoud in de gemeente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- projectopvolging (MER, openbare onderzoeken, acties):</a:t>
            </a:r>
          </a:p>
          <a:p>
            <a:pPr marL="0" indent="0">
              <a:buNone/>
            </a:pPr>
            <a:r>
              <a:rPr lang="nl-BE" sz="1400" dirty="0">
                <a:solidFill>
                  <a:schemeClr val="tx1"/>
                </a:solidFill>
              </a:rPr>
              <a:t>   Kluizenbos (ontbossing, afsluiting), GEN L50a,…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- medewerking aan gemeentelijk natuurontwikkelingsplan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en advisering biodiversiteitsprojecten via milieuraad</a:t>
            </a:r>
          </a:p>
          <a:p>
            <a:pPr marL="0" indent="0">
              <a:buNone/>
            </a:pPr>
            <a:endParaRPr lang="nl-BE" sz="1800" b="1" dirty="0"/>
          </a:p>
          <a:p>
            <a:pPr marL="0" indent="0">
              <a:buNone/>
            </a:pPr>
            <a:r>
              <a:rPr lang="nl-BE" sz="1800" b="1" dirty="0"/>
              <a:t>Charter biodiversiteit 2010-2020</a:t>
            </a:r>
            <a:r>
              <a:rPr lang="nl-BE" sz="1800" dirty="0"/>
              <a:t>:</a:t>
            </a:r>
          </a:p>
          <a:p>
            <a:pPr marL="0" indent="0">
              <a:buNone/>
            </a:pPr>
            <a:r>
              <a:rPr lang="nl-BE" sz="1600" b="1" dirty="0">
                <a:solidFill>
                  <a:schemeClr val="tx1"/>
                </a:solidFill>
              </a:rPr>
              <a:t>5 actiethema’s en 20 actiepunten, </a:t>
            </a:r>
          </a:p>
          <a:p>
            <a:pPr marL="0" indent="0">
              <a:buNone/>
            </a:pPr>
            <a:r>
              <a:rPr lang="nl-BE" sz="1600" b="1" dirty="0">
                <a:solidFill>
                  <a:schemeClr val="tx1"/>
                </a:solidFill>
              </a:rPr>
              <a:t>waarvan ongeveer 7 gerealiseerd. 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- planologische ondersteuning biodiversiteit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- biodiversiteit in het openbaar groen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- biodiversiteit in het </a:t>
            </a:r>
            <a:r>
              <a:rPr lang="nl-BE" sz="1600" dirty="0" err="1">
                <a:solidFill>
                  <a:schemeClr val="tx1"/>
                </a:solidFill>
              </a:rPr>
              <a:t>randstedelijk</a:t>
            </a:r>
            <a:r>
              <a:rPr lang="nl-BE" sz="1600" dirty="0">
                <a:solidFill>
                  <a:schemeClr val="tx1"/>
                </a:solidFill>
              </a:rPr>
              <a:t> weefsel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- biodiversiteit in het landelijk gebied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- modelprojecten voor de 6 deelgemeenten</a:t>
            </a:r>
          </a:p>
          <a:p>
            <a:pPr marL="0" indent="0">
              <a:buNone/>
            </a:pPr>
            <a:endParaRPr lang="nl-B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426623-07B1-40AC-A3EC-DA15786B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B050"/>
                </a:solidFill>
              </a:rPr>
              <a:t>Natuurbeleid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ED4A4B-65F6-4C91-9DF7-5FCCA6C83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32" y="4631151"/>
            <a:ext cx="2867529" cy="20645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7FCAB49-3C88-4DD1-A137-27398301D4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2"/>
          <a:stretch/>
        </p:blipFill>
        <p:spPr>
          <a:xfrm>
            <a:off x="5427999" y="3128175"/>
            <a:ext cx="1620240" cy="140813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8F12055-EE60-4487-8845-BFFF5AC7D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543" b="8621"/>
          <a:stretch/>
        </p:blipFill>
        <p:spPr>
          <a:xfrm>
            <a:off x="7167505" y="3128174"/>
            <a:ext cx="1811395" cy="14081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2C573F7-EA0C-44A6-AEA3-29EA10A47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54456" y="1840092"/>
            <a:ext cx="2164334" cy="121743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F262ADF-ED75-4AEC-A133-2D1C7BABB7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27" y="1868248"/>
            <a:ext cx="1614273" cy="121070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C4F04B-6B61-43FC-B553-EEDBA30076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44" y="1428253"/>
            <a:ext cx="1237129" cy="16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0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CD03EB7-CF06-41A4-B222-B6D66D833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7" t="11632" r="23665" b="4825"/>
          <a:stretch/>
        </p:blipFill>
        <p:spPr>
          <a:xfrm rot="5400000">
            <a:off x="162035" y="4615578"/>
            <a:ext cx="1861679" cy="2026981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13D3DE-E10F-4A3D-B550-719D7FA2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454670"/>
            <a:ext cx="8647611" cy="5149330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Planologische ondersteuning biodiversiteit – groene herbestemmingen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Gewestplan (1977) </a:t>
            </a:r>
            <a:r>
              <a:rPr lang="nl-BE" sz="1200" dirty="0">
                <a:solidFill>
                  <a:schemeClr val="tx1"/>
                </a:solidFill>
              </a:rPr>
              <a:t>(1,2)</a:t>
            </a:r>
            <a:r>
              <a:rPr lang="nl-BE" sz="1600" dirty="0">
                <a:solidFill>
                  <a:schemeClr val="tx1"/>
                </a:solidFill>
              </a:rPr>
              <a:t>: versnipperde en dus kwetsbare natuur, planologisch veel te doen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</a:t>
            </a:r>
            <a:r>
              <a:rPr lang="nl-BE" sz="1400" dirty="0" err="1">
                <a:solidFill>
                  <a:schemeClr val="tx1"/>
                </a:solidFill>
              </a:rPr>
              <a:t>groenbestemd</a:t>
            </a:r>
            <a:r>
              <a:rPr lang="nl-BE" sz="1400" dirty="0">
                <a:solidFill>
                  <a:schemeClr val="tx1"/>
                </a:solidFill>
              </a:rPr>
              <a:t>: 730 ha &gt;&lt; Europese streefdoelen: 412-1235 ha</a:t>
            </a:r>
            <a:endParaRPr lang="nl-BE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Provinciaal en gemeentelijk structuurplan (2010) </a:t>
            </a:r>
            <a:r>
              <a:rPr lang="nl-BE" sz="1200" dirty="0">
                <a:solidFill>
                  <a:schemeClr val="tx1"/>
                </a:solidFill>
              </a:rPr>
              <a:t>(3):</a:t>
            </a:r>
            <a:r>
              <a:rPr lang="nl-BE" sz="1600" dirty="0">
                <a:solidFill>
                  <a:schemeClr val="tx1"/>
                </a:solidFill>
              </a:rPr>
              <a:t> advisering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Gewestelijke ruimtelijke uitvoeringsplannen (</a:t>
            </a:r>
            <a:r>
              <a:rPr lang="nl-BE" sz="1600" dirty="0" err="1">
                <a:solidFill>
                  <a:schemeClr val="tx1"/>
                </a:solidFill>
              </a:rPr>
              <a:t>RUP’s</a:t>
            </a:r>
            <a:r>
              <a:rPr lang="nl-BE" sz="1600" dirty="0">
                <a:solidFill>
                  <a:schemeClr val="tx1"/>
                </a:solidFill>
              </a:rPr>
              <a:t>): advisering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 - </a:t>
            </a:r>
            <a:r>
              <a:rPr lang="nl-BE" sz="1600" dirty="0" err="1">
                <a:solidFill>
                  <a:schemeClr val="tx1"/>
                </a:solidFill>
              </a:rPr>
              <a:t>ontdubbeling</a:t>
            </a:r>
            <a:r>
              <a:rPr lang="nl-BE" sz="1600" dirty="0">
                <a:solidFill>
                  <a:schemeClr val="tx1"/>
                </a:solidFill>
              </a:rPr>
              <a:t> spoorlijn L50A &gt; natuurcompensaties Ter Pede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 - Vlaams Strategisch Gebied rond Brussel (VSGB)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    &gt; herbestemming Broekbeekvallei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    &gt; bosuitbreiding Groot-</a:t>
            </a:r>
            <a:r>
              <a:rPr lang="nl-BE" sz="1600" dirty="0" err="1">
                <a:solidFill>
                  <a:schemeClr val="tx1"/>
                </a:solidFill>
              </a:rPr>
              <a:t>Bijgaarden</a:t>
            </a:r>
            <a:r>
              <a:rPr lang="nl-BE" sz="1600" dirty="0">
                <a:solidFill>
                  <a:schemeClr val="tx1"/>
                </a:solidFill>
              </a:rPr>
              <a:t> (Friesland)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Gemeentelijk RUP Open Ruimte (vanaf 2016) </a:t>
            </a:r>
            <a:r>
              <a:rPr lang="nl-BE" sz="1200" dirty="0">
                <a:solidFill>
                  <a:schemeClr val="tx1"/>
                </a:solidFill>
              </a:rPr>
              <a:t>(4)</a:t>
            </a:r>
            <a:r>
              <a:rPr lang="nl-BE" sz="1600" dirty="0">
                <a:solidFill>
                  <a:schemeClr val="tx1"/>
                </a:solidFill>
              </a:rPr>
              <a:t>: advisering</a:t>
            </a:r>
          </a:p>
          <a:p>
            <a:pPr marL="180000" lvl="1" indent="0">
              <a:buNone/>
            </a:pPr>
            <a:r>
              <a:rPr lang="nl-BE" sz="1400" dirty="0">
                <a:solidFill>
                  <a:schemeClr val="tx1"/>
                </a:solidFill>
              </a:rPr>
              <a:t>     &gt; </a:t>
            </a:r>
            <a:r>
              <a:rPr lang="nl-BE" sz="1600" dirty="0">
                <a:solidFill>
                  <a:schemeClr val="tx1"/>
                </a:solidFill>
              </a:rPr>
              <a:t>herbestemmingen zonevreemde natuur (o.a. Thaborberg) en </a:t>
            </a:r>
            <a:r>
              <a:rPr lang="nl-BE" sz="1600" dirty="0" err="1">
                <a:solidFill>
                  <a:schemeClr val="tx1"/>
                </a:solidFill>
              </a:rPr>
              <a:t>woonuitbreidingszones</a:t>
            </a:r>
            <a:endParaRPr lang="nl-BE" sz="1600" dirty="0">
              <a:solidFill>
                <a:schemeClr val="tx1"/>
              </a:solidFill>
            </a:endParaRPr>
          </a:p>
          <a:p>
            <a:pPr marL="180000" lvl="1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 &gt; wegwerken missing links tussen natuurgebieden, bosuitbreiding</a:t>
            </a:r>
            <a:endParaRPr lang="nl-BE" sz="1200" dirty="0">
              <a:solidFill>
                <a:schemeClr val="tx1"/>
              </a:solidFill>
            </a:endParaRPr>
          </a:p>
          <a:p>
            <a:pPr marL="180000" lvl="1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	(1)		(2)			(3)		(4)		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B0E3E6-DF73-4A3E-8200-72792C38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92D050"/>
                </a:solidFill>
              </a:rPr>
              <a:t>Natuurbeleid: gemeentelijk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493F1D-AE4E-48E3-9CCC-0B6313D4A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20222" r="13514"/>
          <a:stretch/>
        </p:blipFill>
        <p:spPr>
          <a:xfrm rot="10800000">
            <a:off x="6530873" y="2063985"/>
            <a:ext cx="2410929" cy="177914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94375BD-E6B7-4629-BCA6-AFEABF8BC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8"/>
          <a:stretch/>
        </p:blipFill>
        <p:spPr>
          <a:xfrm>
            <a:off x="4571999" y="4698229"/>
            <a:ext cx="2102167" cy="19527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ECC95B1-2004-4EF0-8E09-20D804D727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8561"/>
          <a:stretch/>
        </p:blipFill>
        <p:spPr>
          <a:xfrm rot="5400000">
            <a:off x="2386295" y="4538509"/>
            <a:ext cx="1905771" cy="22252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63FC909-BFD6-4540-AAC1-3A4D9B2D13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40" t="2625" b="6621"/>
          <a:stretch/>
        </p:blipFill>
        <p:spPr>
          <a:xfrm>
            <a:off x="6794379" y="4698229"/>
            <a:ext cx="2164090" cy="20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3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13D3DE-E10F-4A3D-B550-719D7FA2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454670"/>
            <a:ext cx="8647611" cy="5149330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Natuurinrichting en –beheer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Actoren: ANB, provincie, gemeente, Natuurpunt,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bos- en domeineigenaars (potentieel).</a:t>
            </a:r>
          </a:p>
          <a:p>
            <a:pPr marL="0" indent="0">
              <a:buNone/>
            </a:pPr>
            <a:r>
              <a:rPr lang="nl-BE" sz="1400" dirty="0">
                <a:solidFill>
                  <a:schemeClr val="tx1"/>
                </a:solidFill>
              </a:rPr>
              <a:t>Actueel ca. 80 ha natuurreservaat; ca. 200 ha </a:t>
            </a:r>
            <a:r>
              <a:rPr lang="nl-BE" sz="1400" dirty="0" err="1">
                <a:solidFill>
                  <a:schemeClr val="tx1"/>
                </a:solidFill>
              </a:rPr>
              <a:t>natuurbeheerd</a:t>
            </a:r>
            <a:endParaRPr lang="nl-B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1" dirty="0" err="1"/>
              <a:t>Biodiversiteitsverhogende</a:t>
            </a:r>
            <a:r>
              <a:rPr lang="nl-BE" b="1" dirty="0"/>
              <a:t> projecten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natuurontwikkeling en bosuitbreiding </a:t>
            </a:r>
            <a:r>
              <a:rPr lang="nl-BE" sz="1600" dirty="0" err="1">
                <a:solidFill>
                  <a:schemeClr val="tx1"/>
                </a:solidFill>
              </a:rPr>
              <a:t>Wolfsputten</a:t>
            </a:r>
            <a:endParaRPr lang="nl-BE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natuurinrichting/beheer in de Broekbeekvallei, </a:t>
            </a:r>
            <a:r>
              <a:rPr lang="nl-BE" sz="1600" dirty="0" err="1">
                <a:solidFill>
                  <a:schemeClr val="tx1"/>
                </a:solidFill>
              </a:rPr>
              <a:t>Wereweide</a:t>
            </a:r>
            <a:r>
              <a:rPr lang="nl-BE" sz="16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 Zierbeekvallei, </a:t>
            </a:r>
            <a:r>
              <a:rPr lang="nl-BE" sz="1600" dirty="0" err="1">
                <a:solidFill>
                  <a:schemeClr val="tx1"/>
                </a:solidFill>
              </a:rPr>
              <a:t>Zibbeekvallei</a:t>
            </a:r>
            <a:r>
              <a:rPr lang="nl-BE" sz="1600" dirty="0">
                <a:solidFill>
                  <a:schemeClr val="tx1"/>
                </a:solidFill>
              </a:rPr>
              <a:t>, Renbaanwijk, La Motte, 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 Pedemolendomein, jeugdcentrum </a:t>
            </a:r>
            <a:r>
              <a:rPr lang="nl-BE" sz="1600" dirty="0" err="1">
                <a:solidFill>
                  <a:schemeClr val="tx1"/>
                </a:solidFill>
              </a:rPr>
              <a:t>Castelhof</a:t>
            </a:r>
            <a:endParaRPr lang="nl-BE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ecologisch bermbeheer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uitvoering </a:t>
            </a:r>
            <a:r>
              <a:rPr lang="nl-BE" sz="1600" dirty="0" err="1">
                <a:solidFill>
                  <a:schemeClr val="tx1"/>
                </a:solidFill>
              </a:rPr>
              <a:t>amfibieënpoelenpan</a:t>
            </a:r>
            <a:endParaRPr lang="nl-BE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aanleg houtkanten </a:t>
            </a:r>
            <a:r>
              <a:rPr lang="nl-BE" sz="1600" dirty="0" err="1">
                <a:solidFill>
                  <a:schemeClr val="tx1"/>
                </a:solidFill>
              </a:rPr>
              <a:t>thv</a:t>
            </a:r>
            <a:r>
              <a:rPr lang="nl-BE" sz="1600" dirty="0">
                <a:solidFill>
                  <a:schemeClr val="tx1"/>
                </a:solidFill>
              </a:rPr>
              <a:t> de koestersoorten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bebossing </a:t>
            </a:r>
            <a:r>
              <a:rPr lang="nl-BE" sz="1600" dirty="0" err="1">
                <a:solidFill>
                  <a:schemeClr val="tx1"/>
                </a:solidFill>
              </a:rPr>
              <a:t>Herdebeekveld</a:t>
            </a:r>
            <a:endParaRPr lang="nl-BE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aanleg overstromingsgebieden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Ondersteunend:</a:t>
            </a:r>
          </a:p>
          <a:p>
            <a:pPr>
              <a:buFontTx/>
              <a:buChar char="-"/>
            </a:pPr>
            <a:r>
              <a:rPr lang="nl-BE" sz="1600" dirty="0" err="1">
                <a:solidFill>
                  <a:schemeClr val="tx1"/>
                </a:solidFill>
              </a:rPr>
              <a:t>Pesticidenreductie</a:t>
            </a:r>
            <a:endParaRPr lang="nl-BE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Afvalpreventie en zwerfvuilacties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Waterzuivering, Erosiebestrijding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-  Heropenstelling en beheer trage wegen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Aanleg geboorteboomgaarden</a:t>
            </a:r>
          </a:p>
          <a:p>
            <a:pPr>
              <a:buFontTx/>
              <a:buChar char="-"/>
            </a:pPr>
            <a:r>
              <a:rPr lang="nl-BE" sz="1600" dirty="0">
                <a:solidFill>
                  <a:schemeClr val="tx1"/>
                </a:solidFill>
              </a:rPr>
              <a:t>Subsidiëring natuuraankopen</a:t>
            </a:r>
          </a:p>
          <a:p>
            <a:pPr marL="0" indent="0">
              <a:buNone/>
            </a:pP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B0E3E6-DF73-4A3E-8200-72792C38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92D050"/>
                </a:solidFill>
              </a:rPr>
              <a:t>Natuurbeleid: gemeentelijk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20337C-0348-46CC-BAD1-524AD99D2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6043" y="3919037"/>
            <a:ext cx="1135223" cy="15136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E95DA3A-7BF7-4669-AA2B-2765EE2AB7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r="3402"/>
          <a:stretch/>
        </p:blipFill>
        <p:spPr>
          <a:xfrm>
            <a:off x="7739663" y="4128796"/>
            <a:ext cx="1281909" cy="11317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5F2A600-1720-4A94-9DBB-7A7B43A13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7" y="4125293"/>
            <a:ext cx="1691159" cy="1135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2A74A63-D327-44D4-A9E7-E73582CE5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22" y="2853502"/>
            <a:ext cx="1859950" cy="113522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08D31D3-D1BF-496E-90B5-6BAF892A73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2"/>
          <a:stretch/>
        </p:blipFill>
        <p:spPr>
          <a:xfrm>
            <a:off x="5735533" y="2850778"/>
            <a:ext cx="1338470" cy="11352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94BAE109-E0AE-4101-AE76-846D217E11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35" y="5402734"/>
            <a:ext cx="3895137" cy="130312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71D73FC-4262-499B-BF4B-0EFBC56698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79" y="5402734"/>
            <a:ext cx="973641" cy="12981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A2A668D-4A87-409D-AC32-A6ABB5E0280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3"/>
          <a:stretch/>
        </p:blipFill>
        <p:spPr>
          <a:xfrm rot="10800000">
            <a:off x="5978085" y="4121718"/>
            <a:ext cx="1731226" cy="11387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E4FD345-0BF6-4590-BE15-61F92029BD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1311" y="1535120"/>
            <a:ext cx="1590261" cy="119269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A607D4C-FF3F-4C1D-89F1-4B9464B617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8675" y="1519381"/>
            <a:ext cx="3322897" cy="12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13D3DE-E10F-4A3D-B550-719D7FA2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454670"/>
            <a:ext cx="8647611" cy="5149330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Planologische ondersteuning biodiversiteit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Goedkeuring gemeentelijk RUP Open Ruimte (ontwerp + definitieve vaststelling in jan. 2022):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Herbestemming 140 ha tot 70 ha natuur, 30 ha bos en 40 open ruimte; 50 ha </a:t>
            </a:r>
            <a:r>
              <a:rPr lang="nl-BE" sz="1600" dirty="0" err="1">
                <a:solidFill>
                  <a:schemeClr val="tx1"/>
                </a:solidFill>
              </a:rPr>
              <a:t>woonuitbreidings-gebied</a:t>
            </a:r>
            <a:r>
              <a:rPr lang="nl-BE" sz="1600" dirty="0">
                <a:solidFill>
                  <a:schemeClr val="tx1"/>
                </a:solidFill>
              </a:rPr>
              <a:t> geschrapt; Thaborberg en </a:t>
            </a:r>
            <a:r>
              <a:rPr lang="nl-BE" sz="1600" dirty="0" err="1">
                <a:solidFill>
                  <a:schemeClr val="tx1"/>
                </a:solidFill>
              </a:rPr>
              <a:t>Zibbeekvallei</a:t>
            </a:r>
            <a:r>
              <a:rPr lang="nl-BE" sz="1600" dirty="0">
                <a:solidFill>
                  <a:schemeClr val="tx1"/>
                </a:solidFill>
              </a:rPr>
              <a:t> nu puur natuur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b="1" dirty="0"/>
              <a:t>Bosuitbreiding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Afdeling Natuur en Bos: Laarbeekvallei, N8,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                                       Mussenbeek, </a:t>
            </a:r>
            <a:r>
              <a:rPr lang="nl-BE" sz="1600" dirty="0" err="1">
                <a:solidFill>
                  <a:schemeClr val="tx1"/>
                </a:solidFill>
              </a:rPr>
              <a:t>Wolfsputten</a:t>
            </a:r>
            <a:r>
              <a:rPr lang="nl-BE" sz="1600" dirty="0">
                <a:solidFill>
                  <a:schemeClr val="tx1"/>
                </a:solidFill>
              </a:rPr>
              <a:t>,…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Gemeente: </a:t>
            </a:r>
            <a:r>
              <a:rPr lang="nl-BE" sz="1600" dirty="0" err="1">
                <a:solidFill>
                  <a:schemeClr val="tx1"/>
                </a:solidFill>
              </a:rPr>
              <a:t>Koeivijverstraat</a:t>
            </a:r>
            <a:r>
              <a:rPr lang="nl-BE" sz="1600" dirty="0">
                <a:solidFill>
                  <a:schemeClr val="tx1"/>
                </a:solidFill>
              </a:rPr>
              <a:t>-Hof Ter Mullenstraat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Gemeentelijke subsidie Ter Planken: € 9.128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Totaal: 8 ha (</a:t>
            </a:r>
            <a:r>
              <a:rPr lang="nl-BE" sz="1400" dirty="0">
                <a:solidFill>
                  <a:schemeClr val="tx1"/>
                </a:solidFill>
              </a:rPr>
              <a:t>Vl. doelstelling voor Dilbeek: ca. 15 ha in  2024)</a:t>
            </a:r>
          </a:p>
          <a:p>
            <a:pPr marL="0" indent="0">
              <a:buNone/>
            </a:pPr>
            <a:r>
              <a:rPr lang="nl-BE" sz="1800" b="1" dirty="0"/>
              <a:t>Heropenstelling Kluizenbosweg</a:t>
            </a:r>
          </a:p>
          <a:p>
            <a:pPr marL="0" indent="0">
              <a:buNone/>
            </a:pPr>
            <a:r>
              <a:rPr lang="nl-BE" sz="1800" b="1" dirty="0"/>
              <a:t>Ecologisch bermenbeheer</a:t>
            </a:r>
          </a:p>
          <a:p>
            <a:pPr marL="0" indent="0">
              <a:buNone/>
            </a:pPr>
            <a:endParaRPr lang="nl-B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B0E3E6-DF73-4A3E-8200-72792C38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92D050"/>
                </a:solidFill>
              </a:rPr>
              <a:t>Natuurbeleid 2021: gemeentelijk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7FA0AB8-D662-47AF-AEC4-74B1A9E880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8"/>
          <a:stretch/>
        </p:blipFill>
        <p:spPr>
          <a:xfrm>
            <a:off x="5402200" y="4837815"/>
            <a:ext cx="3617162" cy="17882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E536117-E5A3-49B8-9DD4-28951B84B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27" y="2639948"/>
            <a:ext cx="1654734" cy="20983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4C58885-0D32-4B3D-AD4B-F519455DE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8194" y="4929809"/>
            <a:ext cx="2261704" cy="16962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90A987-88EA-47F1-912C-378A794A7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0626" y="5141843"/>
            <a:ext cx="1696279" cy="12722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6656B5-5BCB-4F06-8A8E-7E5C79F4A6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0" t="-60" b="60"/>
          <a:stretch/>
        </p:blipFill>
        <p:spPr>
          <a:xfrm rot="10800000">
            <a:off x="5402200" y="2650817"/>
            <a:ext cx="1848997" cy="20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13D3DE-E10F-4A3D-B550-719D7FA2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454670"/>
            <a:ext cx="8647611" cy="5149330"/>
          </a:xfrm>
        </p:spPr>
        <p:txBody>
          <a:bodyPr/>
          <a:lstStyle/>
          <a:p>
            <a:pPr marL="0" indent="0">
              <a:buNone/>
            </a:pPr>
            <a:endParaRPr lang="nl-BE" sz="1600" b="1" dirty="0"/>
          </a:p>
          <a:p>
            <a:pPr marL="0" indent="0">
              <a:buNone/>
            </a:pPr>
            <a:r>
              <a:rPr lang="nl-BE" b="1" dirty="0">
                <a:solidFill>
                  <a:srgbClr val="00646C"/>
                </a:solidFill>
              </a:rPr>
              <a:t>Bovengemeentelijk 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Globale klimaatopwarming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Wereldwijde biodiversiteitscrisis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6 V’s: verzuring, vermesting, vervuiling,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tx1"/>
                </a:solidFill>
              </a:rPr>
              <a:t>verdroging, versnippering, vernietiging</a:t>
            </a:r>
          </a:p>
          <a:p>
            <a:pPr marL="0" indent="0"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1" dirty="0"/>
              <a:t>Gemeentelijk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Concreet </a:t>
            </a:r>
            <a:r>
              <a:rPr lang="nl-BE" sz="1200" dirty="0" err="1">
                <a:solidFill>
                  <a:schemeClr val="tx1"/>
                </a:solidFill>
              </a:rPr>
              <a:t>kllimaatbeleid</a:t>
            </a:r>
            <a:r>
              <a:rPr lang="nl-BE" sz="1200" dirty="0">
                <a:solidFill>
                  <a:schemeClr val="tx1"/>
                </a:solidFill>
              </a:rPr>
              <a:t> ontbreekt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Koestersoortenbeleid stopgezet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Geen beleid om de 6 V’s effectief aan te pakken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Natuur verdwijnt bij herinrichting wegen en pleinen</a:t>
            </a:r>
          </a:p>
          <a:p>
            <a:pPr marL="0" indent="0">
              <a:buNone/>
            </a:pPr>
            <a:r>
              <a:rPr lang="nl-BE" sz="1200" dirty="0" err="1">
                <a:solidFill>
                  <a:schemeClr val="tx1"/>
                </a:solidFill>
              </a:rPr>
              <a:t>Onregelmatiig</a:t>
            </a:r>
            <a:r>
              <a:rPr lang="nl-BE" sz="1200" dirty="0">
                <a:solidFill>
                  <a:schemeClr val="tx1"/>
                </a:solidFill>
              </a:rPr>
              <a:t> onderhoud wandelwegen onregelmatig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Natuurhandhaving ontbreekt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Geen ontharding openbaar domein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Falende waterbeheersing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Ontbrekende aanpak verdroging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Verspreide afvalwaterlozingen blijven beken vervuilen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Achteruitgang ondersteuning natuureducatie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Nazorg </a:t>
            </a:r>
            <a:r>
              <a:rPr lang="nl-BE" sz="1200" dirty="0" err="1">
                <a:solidFill>
                  <a:schemeClr val="tx1"/>
                </a:solidFill>
              </a:rPr>
              <a:t>Brueghelproject</a:t>
            </a:r>
            <a:r>
              <a:rPr lang="nl-BE" sz="1200" dirty="0">
                <a:solidFill>
                  <a:schemeClr val="tx1"/>
                </a:solidFill>
              </a:rPr>
              <a:t>: natuurbeheer gestopt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Harde recreatie voorzien in RUP Open Ruimte: padelvelden !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Na 45 jaar gewestplan nog altijd zonevreemde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recreatie/woningen in natuurgebied !</a:t>
            </a:r>
          </a:p>
          <a:p>
            <a:pPr marL="0" indent="0">
              <a:buNone/>
            </a:pPr>
            <a:r>
              <a:rPr lang="nl-BE" sz="1200" dirty="0">
                <a:solidFill>
                  <a:schemeClr val="tx1"/>
                </a:solidFill>
              </a:rPr>
              <a:t>Hoe snel evolueren tot (minstens) 400 ha natuurreservaat ?</a:t>
            </a:r>
          </a:p>
          <a:p>
            <a:pPr marL="0" indent="0">
              <a:buNone/>
            </a:pPr>
            <a:endParaRPr lang="nl-BE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B0E3E6-DF73-4A3E-8200-72792C38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92D050"/>
                </a:solidFill>
              </a:rPr>
              <a:t>Natuurbeleid 2021: resterende knelpunten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94649F-023D-4C95-AD7D-C3A73DB4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039" y="5085531"/>
            <a:ext cx="1924981" cy="13499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86AB534-E2D7-4C36-8DE0-92EEBFA99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0862" y="5082882"/>
            <a:ext cx="1799884" cy="13499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72D246B-BF65-4AC6-9634-67CDA4262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0862" y="3573697"/>
            <a:ext cx="1799886" cy="13499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0B767E0-D807-4591-98BE-D970F43BE3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3040" y="3576344"/>
            <a:ext cx="1924981" cy="13499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99C282-5BD9-4119-BE65-027195E4E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040" y="1613304"/>
            <a:ext cx="3790236" cy="16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90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uurpu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46FBD5C1-ECF6-44A9-9F38-4D9FED6A2738}" vid="{0CA7E6FE-E0D6-4E9E-971C-033158F5F3B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26699</TotalTime>
  <Words>563</Words>
  <Application>Microsoft Office PowerPoint</Application>
  <PresentationFormat>Diavoorstelling (4:3)</PresentationFormat>
  <Paragraphs>113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Georgia</vt:lpstr>
      <vt:lpstr>Wingdings</vt:lpstr>
      <vt:lpstr>Kantoorthema</vt:lpstr>
      <vt:lpstr>PowerPoint-presentatie</vt:lpstr>
      <vt:lpstr>Natuurbeleid </vt:lpstr>
      <vt:lpstr>Natuurbeleid: gemeentelijk</vt:lpstr>
      <vt:lpstr>Natuurbeleid: gemeentelijk</vt:lpstr>
      <vt:lpstr>Natuurbeleid 2021: gemeentelijk</vt:lpstr>
      <vt:lpstr>Natuurbeleid 2021: resterende knelpunten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Joris Gansemans</dc:creator>
  <cp:lastModifiedBy>eric De Jonge</cp:lastModifiedBy>
  <cp:revision>1207</cp:revision>
  <cp:lastPrinted>2022-03-07T20:55:49Z</cp:lastPrinted>
  <dcterms:created xsi:type="dcterms:W3CDTF">2014-03-26T16:36:33Z</dcterms:created>
  <dcterms:modified xsi:type="dcterms:W3CDTF">2022-03-22T19:28:08Z</dcterms:modified>
</cp:coreProperties>
</file>