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313" r:id="rId2"/>
    <p:sldId id="441" r:id="rId3"/>
    <p:sldId id="454" r:id="rId4"/>
    <p:sldId id="411" r:id="rId5"/>
    <p:sldId id="409" r:id="rId6"/>
    <p:sldId id="459" r:id="rId7"/>
    <p:sldId id="385" r:id="rId8"/>
    <p:sldId id="373" r:id="rId9"/>
    <p:sldId id="322" r:id="rId10"/>
    <p:sldId id="329" r:id="rId11"/>
  </p:sldIdLst>
  <p:sldSz cx="9144000" cy="6858000" type="screen4x3"/>
  <p:notesSz cx="7086600" cy="9372600"/>
  <p:defaultTextStyle>
    <a:defPPr>
      <a:defRPr lang="nl-B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c De Jonge" initials="eDJ" lastIdx="6" clrIdx="0">
    <p:extLst>
      <p:ext uri="{19B8F6BF-5375-455C-9EA6-DF929625EA0E}">
        <p15:presenceInfo xmlns:p15="http://schemas.microsoft.com/office/powerpoint/2012/main" userId="296e97c8187d6fb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6B6E"/>
    <a:srgbClr val="007C86"/>
    <a:srgbClr val="00646C"/>
    <a:srgbClr val="467990"/>
    <a:srgbClr val="419575"/>
    <a:srgbClr val="D8E6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0792" autoAdjust="0"/>
  </p:normalViewPr>
  <p:slideViewPr>
    <p:cSldViewPr snapToGrid="0">
      <p:cViewPr varScale="1">
        <p:scale>
          <a:sx n="72" d="100"/>
          <a:sy n="72" d="100"/>
        </p:scale>
        <p:origin x="135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70258"/>
          </a:xfrm>
          <a:prstGeom prst="rect">
            <a:avLst/>
          </a:prstGeom>
        </p:spPr>
        <p:txBody>
          <a:bodyPr vert="horz" lIns="94042" tIns="47021" rIns="94042" bIns="47021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014101" y="0"/>
            <a:ext cx="3070860" cy="470258"/>
          </a:xfrm>
          <a:prstGeom prst="rect">
            <a:avLst/>
          </a:prstGeom>
        </p:spPr>
        <p:txBody>
          <a:bodyPr vert="horz" lIns="94042" tIns="47021" rIns="94042" bIns="47021" rtlCol="0"/>
          <a:lstStyle>
            <a:lvl1pPr algn="r">
              <a:defRPr sz="1200"/>
            </a:lvl1pPr>
          </a:lstStyle>
          <a:p>
            <a:fld id="{D4B92C56-513E-40D0-9DC5-F135CA5AF059}" type="datetimeFigureOut">
              <a:rPr lang="nl-BE" smtClean="0"/>
              <a:pPr/>
              <a:t>22/03/2022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433513" y="1171575"/>
            <a:ext cx="4219575" cy="31638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042" tIns="47021" rIns="94042" bIns="47021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08660" y="4510564"/>
            <a:ext cx="5669280" cy="3690461"/>
          </a:xfrm>
          <a:prstGeom prst="rect">
            <a:avLst/>
          </a:prstGeom>
        </p:spPr>
        <p:txBody>
          <a:bodyPr vert="horz" lIns="94042" tIns="47021" rIns="94042" bIns="47021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902345"/>
            <a:ext cx="3070860" cy="470257"/>
          </a:xfrm>
          <a:prstGeom prst="rect">
            <a:avLst/>
          </a:prstGeom>
        </p:spPr>
        <p:txBody>
          <a:bodyPr vert="horz" lIns="94042" tIns="47021" rIns="94042" bIns="47021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014101" y="8902345"/>
            <a:ext cx="3070860" cy="470257"/>
          </a:xfrm>
          <a:prstGeom prst="rect">
            <a:avLst/>
          </a:prstGeom>
        </p:spPr>
        <p:txBody>
          <a:bodyPr vert="horz" lIns="94042" tIns="47021" rIns="94042" bIns="47021" rtlCol="0" anchor="b"/>
          <a:lstStyle>
            <a:lvl1pPr algn="r">
              <a:defRPr sz="1200"/>
            </a:lvl1pPr>
          </a:lstStyle>
          <a:p>
            <a:fld id="{796DDC38-5EDC-4BC1-AC9B-02E63AD19168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14263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DDC38-5EDC-4BC1-AC9B-02E63AD19168}" type="slidenum">
              <a:rPr lang="nl-BE" smtClean="0"/>
              <a:pPr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39626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DDC38-5EDC-4BC1-AC9B-02E63AD19168}" type="slidenum">
              <a:rPr lang="nl-BE" smtClean="0"/>
              <a:pPr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80799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3D1AC-F4BE-4FAB-ADBF-B77D1012B122}" type="datetimeFigureOut">
              <a:rPr lang="nl-BE"/>
              <a:pPr>
                <a:defRPr/>
              </a:pPr>
              <a:t>22/03/2022</a:t>
            </a:fld>
            <a:endParaRPr lang="nl-B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1F442-9DE4-4FEC-B98E-B52FEFEB0557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dirty="0"/>
              <a:t>Klik om de stijl te bewerken</a:t>
            </a:r>
            <a:endParaRPr lang="en-US" altLang="nl-BE" dirty="0"/>
          </a:p>
        </p:txBody>
      </p:sp>
      <p:sp>
        <p:nvSpPr>
          <p:cNvPr id="6" name="Tekstvak 5"/>
          <p:cNvSpPr txBox="1"/>
          <p:nvPr userDrawn="1"/>
        </p:nvSpPr>
        <p:spPr>
          <a:xfrm>
            <a:off x="1360599" y="5458312"/>
            <a:ext cx="6422801" cy="523220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nl-BE" sz="2800" b="0" dirty="0">
                <a:solidFill>
                  <a:srgbClr val="007C86"/>
                </a:solidFill>
                <a:latin typeface="+mj-lt"/>
              </a:rPr>
              <a:t>Presentatie door:</a:t>
            </a:r>
          </a:p>
        </p:txBody>
      </p:sp>
    </p:spTree>
    <p:extLst>
      <p:ext uri="{BB962C8B-B14F-4D97-AF65-F5344CB8AC3E}">
        <p14:creationId xmlns:p14="http://schemas.microsoft.com/office/powerpoint/2010/main" val="272504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kel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3D1AC-F4BE-4FAB-ADBF-B77D1012B122}" type="datetimeFigureOut">
              <a:rPr lang="nl-BE"/>
              <a:pPr>
                <a:defRPr/>
              </a:pPr>
              <a:t>22/03/2022</a:t>
            </a:fld>
            <a:endParaRPr lang="nl-B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1F442-9DE4-4FEC-B98E-B52FEFEB0557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65100" y="199491"/>
            <a:ext cx="8813800" cy="6477534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rgbClr val="46799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br>
              <a:rPr lang="nl-NL" noProof="0" dirty="0"/>
            </a:br>
            <a:br>
              <a:rPr lang="nl-NL" noProof="0" dirty="0"/>
            </a:br>
            <a:br>
              <a:rPr lang="nl-NL" noProof="0" dirty="0"/>
            </a:br>
            <a:br>
              <a:rPr lang="nl-NL" noProof="0" dirty="0"/>
            </a:br>
            <a:r>
              <a:rPr lang="nl-NL" noProof="0" dirty="0"/>
              <a:t>Klik op het pictogram om een afbeelding toe te voegen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9982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48193" y="1846555"/>
            <a:ext cx="8647611" cy="4332176"/>
          </a:xfr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defRPr sz="2000" baseline="0">
                <a:solidFill>
                  <a:srgbClr val="007C86"/>
                </a:solidFill>
                <a:latin typeface="Arial" pitchFamily="34" charset="0"/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  <a:defRPr sz="1800" baseline="0">
                <a:solidFill>
                  <a:srgbClr val="007C86"/>
                </a:solidFill>
                <a:latin typeface="Arial" pitchFamily="34" charset="0"/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>
                    <a:lumMod val="50000"/>
                  </a:schemeClr>
                </a:solidFill>
                <a:latin typeface="Georgia" pitchFamily="18" charset="0"/>
                <a:cs typeface="Arial" pitchFamily="34" charset="0"/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1400" baseline="0">
                <a:solidFill>
                  <a:schemeClr val="bg1">
                    <a:lumMod val="50000"/>
                  </a:schemeClr>
                </a:solidFill>
                <a:latin typeface="Georgia" pitchFamily="18" charset="0"/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1400" baseline="0">
                <a:solidFill>
                  <a:schemeClr val="bg1">
                    <a:lumMod val="50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l-NL" altLang="nl-BE"/>
              <a:t>Klik om de modelstijlen te bewerken</a:t>
            </a:r>
          </a:p>
          <a:p>
            <a:pPr lvl="1"/>
            <a:r>
              <a:rPr lang="nl-NL" altLang="nl-BE"/>
              <a:t>Tweede niveau</a:t>
            </a:r>
          </a:p>
          <a:p>
            <a:pPr lvl="2"/>
            <a:r>
              <a:rPr lang="nl-NL" altLang="nl-BE"/>
              <a:t>Derde niveau</a:t>
            </a:r>
          </a:p>
          <a:p>
            <a:pPr lvl="3"/>
            <a:r>
              <a:rPr lang="nl-NL" altLang="nl-BE"/>
              <a:t>Vierde niveau</a:t>
            </a:r>
          </a:p>
          <a:p>
            <a:pPr lvl="4"/>
            <a:r>
              <a:rPr lang="nl-NL" altLang="nl-BE"/>
              <a:t>Vijfde niveau</a:t>
            </a:r>
            <a:endParaRPr lang="en-US" altLang="nl-BE"/>
          </a:p>
          <a:p>
            <a:pPr lvl="0"/>
            <a:endParaRPr lang="en-US" alt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7650" y="635635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DA45E-47C8-4851-A457-AFF781E99A5D}" type="datetimeFigureOut">
              <a:rPr lang="nl-BE"/>
              <a:pPr>
                <a:defRPr/>
              </a:pPr>
              <a:t>22/03/2022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38950" y="635635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70F2D-9A52-49D8-918C-EA870A04B2E1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70000"/>
              </a:lnSpc>
              <a:defRPr sz="3600" b="0" i="0" cap="none" baseline="0">
                <a:latin typeface="Arial Black" pitchFamily="34" charset="0"/>
              </a:defRPr>
            </a:lvl1pPr>
          </a:lstStyle>
          <a:p>
            <a:pPr lvl="0"/>
            <a:r>
              <a:rPr lang="nl-NL" altLang="nl-BE" dirty="0"/>
              <a:t>Klik om de stijl te bewerken</a:t>
            </a:r>
            <a:endParaRPr lang="en-US" altLang="nl-BE" dirty="0"/>
          </a:p>
        </p:txBody>
      </p:sp>
    </p:spTree>
    <p:extLst>
      <p:ext uri="{BB962C8B-B14F-4D97-AF65-F5344CB8AC3E}">
        <p14:creationId xmlns:p14="http://schemas.microsoft.com/office/powerpoint/2010/main" val="3672782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738" y="1617664"/>
            <a:ext cx="8793162" cy="4503736"/>
          </a:xfrm>
        </p:spPr>
        <p:txBody>
          <a:bodyPr/>
          <a:lstStyle>
            <a:lvl1pPr marL="0" indent="0">
              <a:buNone/>
              <a:defRPr sz="2800">
                <a:solidFill>
                  <a:srgbClr val="46799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31E0D-2ADF-40D2-A62D-6CAC25F4A842}" type="datetimeFigureOut">
              <a:rPr lang="nl-BE"/>
              <a:pPr>
                <a:defRPr/>
              </a:pPr>
              <a:t>22/03/2022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E3D4E-3AE0-4706-88CA-CE0A0670B9C2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dirty="0"/>
              <a:t>Klik om de stijl te bewerken</a:t>
            </a:r>
            <a:endParaRPr lang="en-US" altLang="nl-BE" dirty="0"/>
          </a:p>
        </p:txBody>
      </p:sp>
    </p:spTree>
    <p:extLst>
      <p:ext uri="{BB962C8B-B14F-4D97-AF65-F5344CB8AC3E}">
        <p14:creationId xmlns:p14="http://schemas.microsoft.com/office/powerpoint/2010/main" val="2351168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65100" y="1520825"/>
            <a:ext cx="4114800" cy="4656138"/>
          </a:xfr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467990"/>
                </a:solidFill>
                <a:latin typeface="Arial" pitchFamily="34" charset="0"/>
                <a:cs typeface="Arial" pitchFamily="34" charset="0"/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nl-NL" altLang="nl-BE"/>
              <a:t>Klik om de modelstijlen te bewerken</a:t>
            </a:r>
          </a:p>
          <a:p>
            <a:pPr lvl="1"/>
            <a:r>
              <a:rPr lang="nl-NL" altLang="nl-BE"/>
              <a:t>Tweede niveau</a:t>
            </a:r>
          </a:p>
          <a:p>
            <a:pPr lvl="2"/>
            <a:r>
              <a:rPr lang="nl-NL" altLang="nl-BE"/>
              <a:t>Derde niveau</a:t>
            </a:r>
          </a:p>
          <a:p>
            <a:pPr lvl="3"/>
            <a:r>
              <a:rPr lang="nl-NL" altLang="nl-BE"/>
              <a:t>Vierde niveau</a:t>
            </a:r>
          </a:p>
          <a:p>
            <a:pPr lvl="4"/>
            <a:r>
              <a:rPr lang="nl-NL" altLang="nl-BE"/>
              <a:t>Vijfde niveau</a:t>
            </a:r>
            <a:endParaRPr lang="en-US" altLang="nl-B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489450" y="1530349"/>
            <a:ext cx="4489450" cy="4646613"/>
          </a:xfr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0"/>
              </a:spcBef>
              <a:defRPr lang="nl-NL" altLang="nl-BE" sz="2000" b="0" kern="1200" baseline="0" smtClean="0">
                <a:solidFill>
                  <a:srgbClr val="46799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defRPr lang="nl-NL" altLang="nl-BE" sz="1800" kern="12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defRPr sz="1600"/>
            </a:lvl3pPr>
            <a:lvl4pPr marL="720000" indent="-180000">
              <a:lnSpc>
                <a:spcPct val="100000"/>
              </a:lnSpc>
              <a:spcBef>
                <a:spcPts val="0"/>
              </a:spcBef>
              <a:defRPr sz="1400"/>
            </a:lvl4pPr>
            <a:lvl5pPr marL="900000" indent="-180000">
              <a:lnSpc>
                <a:spcPct val="100000"/>
              </a:lnSpc>
              <a:spcBef>
                <a:spcPts val="0"/>
              </a:spcBef>
              <a:defRPr sz="1400"/>
            </a:lvl5pPr>
          </a:lstStyle>
          <a:p>
            <a:pPr lvl="0"/>
            <a:r>
              <a:rPr lang="nl-NL" altLang="nl-BE"/>
              <a:t>Klik om de modelstijlen te bewerken</a:t>
            </a:r>
          </a:p>
          <a:p>
            <a:pPr lvl="1"/>
            <a:r>
              <a:rPr lang="nl-NL" altLang="nl-BE"/>
              <a:t>Tweede niveau</a:t>
            </a:r>
          </a:p>
          <a:p>
            <a:pPr lvl="2"/>
            <a:r>
              <a:rPr lang="nl-NL" altLang="nl-BE"/>
              <a:t>Derde niveau</a:t>
            </a:r>
          </a:p>
          <a:p>
            <a:pPr lvl="3"/>
            <a:r>
              <a:rPr lang="nl-NL" altLang="nl-BE"/>
              <a:t>Vierde niveau</a:t>
            </a:r>
          </a:p>
          <a:p>
            <a:pPr lvl="4"/>
            <a:r>
              <a:rPr lang="nl-NL" altLang="nl-BE"/>
              <a:t>Vijfde niveau</a:t>
            </a:r>
            <a:endParaRPr lang="en-US" altLang="nl-BE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8BE2D-9783-4473-9ED6-2BD5BECFC7A1}" type="datetimeFigureOut">
              <a:rPr lang="nl-BE"/>
              <a:pPr>
                <a:defRPr/>
              </a:pPr>
              <a:t>22/03/2022</a:t>
            </a:fld>
            <a:endParaRPr lang="nl-B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3715E-64C4-4B3C-9835-AE010609B522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dirty="0"/>
              <a:t>Klik om de stijl te bewerken</a:t>
            </a:r>
            <a:endParaRPr lang="en-US" altLang="nl-BE" dirty="0"/>
          </a:p>
        </p:txBody>
      </p:sp>
    </p:spTree>
    <p:extLst>
      <p:ext uri="{BB962C8B-B14F-4D97-AF65-F5344CB8AC3E}">
        <p14:creationId xmlns:p14="http://schemas.microsoft.com/office/powerpoint/2010/main" val="1347926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1CE8D-DA1F-4033-B5F5-FB57ABAD2999}" type="datetimeFigureOut">
              <a:rPr lang="nl-BE"/>
              <a:pPr>
                <a:defRPr/>
              </a:pPr>
              <a:t>22/03/2022</a:t>
            </a:fld>
            <a:endParaRPr lang="nl-B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BBB7F-4BED-4F04-87D3-33644A75BD7F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dirty="0"/>
              <a:t>Klik om de stijl te bewerken</a:t>
            </a:r>
            <a:endParaRPr lang="en-US" altLang="nl-BE" dirty="0"/>
          </a:p>
        </p:txBody>
      </p:sp>
    </p:spTree>
    <p:extLst>
      <p:ext uri="{BB962C8B-B14F-4D97-AF65-F5344CB8AC3E}">
        <p14:creationId xmlns:p14="http://schemas.microsoft.com/office/powerpoint/2010/main" val="1397184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dirty="0"/>
              <a:t>Klik om de stijl te bewerken</a:t>
            </a:r>
            <a:endParaRPr lang="en-US" altLang="nl-BE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65100" y="1524000"/>
            <a:ext cx="8813800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dirty="0"/>
              <a:t>Klik om de modelstijlen te bewerken</a:t>
            </a:r>
          </a:p>
          <a:p>
            <a:pPr lvl="1"/>
            <a:r>
              <a:rPr lang="nl-NL" altLang="nl-BE" dirty="0"/>
              <a:t>Tweede niveau</a:t>
            </a:r>
          </a:p>
          <a:p>
            <a:pPr lvl="2"/>
            <a:r>
              <a:rPr lang="nl-NL" altLang="nl-BE" dirty="0"/>
              <a:t>Derde niveau</a:t>
            </a:r>
          </a:p>
          <a:p>
            <a:pPr lvl="3"/>
            <a:r>
              <a:rPr lang="nl-NL" altLang="nl-BE" dirty="0"/>
              <a:t>Vierde niveau</a:t>
            </a:r>
          </a:p>
          <a:p>
            <a:pPr lvl="4"/>
            <a:r>
              <a:rPr lang="nl-NL" altLang="nl-BE" dirty="0"/>
              <a:t>Vijfde niveau</a:t>
            </a:r>
            <a:endParaRPr lang="en-US" alt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5100" y="6311900"/>
            <a:ext cx="2178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A05575-FF58-4ACF-9257-59269CA1DDB4}" type="datetimeFigureOut">
              <a:rPr lang="nl-BE"/>
              <a:pPr>
                <a:defRPr/>
              </a:pPr>
              <a:t>22/03/2022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119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0850" y="6311900"/>
            <a:ext cx="2178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B0EBDE0-35B8-417D-9918-8F77C06A1732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9" r:id="rId2"/>
    <p:sldLayoutId id="2147483708" r:id="rId3"/>
    <p:sldLayoutId id="2147483699" r:id="rId4"/>
    <p:sldLayoutId id="2147483700" r:id="rId5"/>
    <p:sldLayoutId id="2147483702" r:id="rId6"/>
  </p:sldLayoutIdLst>
  <p:txStyles>
    <p:titleStyle>
      <a:lvl1pPr marL="1793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 baseline="0">
          <a:solidFill>
            <a:srgbClr val="00646C"/>
          </a:solidFill>
          <a:latin typeface="+mj-lt"/>
          <a:ea typeface="+mj-ea"/>
          <a:cs typeface="+mj-cs"/>
        </a:defRPr>
      </a:lvl1pPr>
      <a:lvl2pPr marL="1793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D6B6E"/>
          </a:solidFill>
          <a:latin typeface="Arial" panose="020B0604020202020204" pitchFamily="34" charset="0"/>
        </a:defRPr>
      </a:lvl2pPr>
      <a:lvl3pPr marL="1793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D6B6E"/>
          </a:solidFill>
          <a:latin typeface="Arial" panose="020B0604020202020204" pitchFamily="34" charset="0"/>
        </a:defRPr>
      </a:lvl3pPr>
      <a:lvl4pPr marL="1793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D6B6E"/>
          </a:solidFill>
          <a:latin typeface="Arial" panose="020B0604020202020204" pitchFamily="34" charset="0"/>
        </a:defRPr>
      </a:lvl4pPr>
      <a:lvl5pPr marL="1793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D6B6E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0000" indent="-180000" algn="l" rtl="0" eaLnBrk="0" fontAlgn="base" hangingPunct="0">
        <a:lnSpc>
          <a:spcPct val="100000"/>
        </a:lnSpc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2000" b="0" kern="1200" baseline="0">
          <a:solidFill>
            <a:srgbClr val="419575"/>
          </a:solidFill>
          <a:latin typeface="Arial" pitchFamily="34" charset="0"/>
          <a:ea typeface="+mn-ea"/>
          <a:cs typeface="Arial" pitchFamily="34" charset="0"/>
        </a:defRPr>
      </a:lvl1pPr>
      <a:lvl2pPr marL="360000" indent="-180000" algn="l" rtl="0" eaLnBrk="0" fontAlgn="base" hangingPunct="0">
        <a:lnSpc>
          <a:spcPct val="100000"/>
        </a:lnSpc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>
              <a:lumMod val="50000"/>
            </a:schemeClr>
          </a:solidFill>
          <a:latin typeface="+mj-lt"/>
          <a:ea typeface="+mn-ea"/>
          <a:cs typeface="+mn-cs"/>
        </a:defRPr>
      </a:lvl2pPr>
      <a:lvl3pPr marL="540000" indent="-180000" algn="l" rtl="0" eaLnBrk="0" fontAlgn="base" hangingPunct="0">
        <a:lnSpc>
          <a:spcPct val="100000"/>
        </a:lnSpc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>
              <a:lumMod val="50000"/>
            </a:schemeClr>
          </a:solidFill>
          <a:latin typeface="Georgia" pitchFamily="18" charset="0"/>
          <a:ea typeface="+mn-ea"/>
          <a:cs typeface="+mn-cs"/>
        </a:defRPr>
      </a:lvl3pPr>
      <a:lvl4pPr marL="720000" indent="-180000" algn="l" rtl="0" eaLnBrk="0" fontAlgn="base" hangingPunct="0">
        <a:lnSpc>
          <a:spcPct val="100000"/>
        </a:lnSpc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Georgia" pitchFamily="18" charset="0"/>
          <a:ea typeface="+mn-ea"/>
          <a:cs typeface="+mn-cs"/>
        </a:defRPr>
      </a:lvl4pPr>
      <a:lvl5pPr marL="900000" indent="-180000" algn="l" rtl="0" eaLnBrk="0" fontAlgn="base" hangingPunct="0">
        <a:lnSpc>
          <a:spcPct val="100000"/>
        </a:lnSpc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Georg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13" Type="http://schemas.openxmlformats.org/officeDocument/2006/relationships/image" Target="../media/image85.JPG"/><Relationship Id="rId3" Type="http://schemas.openxmlformats.org/officeDocument/2006/relationships/image" Target="../media/image75.JPG"/><Relationship Id="rId7" Type="http://schemas.openxmlformats.org/officeDocument/2006/relationships/image" Target="../media/image79.JPG"/><Relationship Id="rId12" Type="http://schemas.openxmlformats.org/officeDocument/2006/relationships/image" Target="../media/image84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JPG"/><Relationship Id="rId11" Type="http://schemas.openxmlformats.org/officeDocument/2006/relationships/image" Target="../media/image83.JPG"/><Relationship Id="rId5" Type="http://schemas.openxmlformats.org/officeDocument/2006/relationships/image" Target="../media/image77.JPG"/><Relationship Id="rId15" Type="http://schemas.openxmlformats.org/officeDocument/2006/relationships/image" Target="../media/image87.jpeg"/><Relationship Id="rId10" Type="http://schemas.openxmlformats.org/officeDocument/2006/relationships/image" Target="../media/image82.JPG"/><Relationship Id="rId4" Type="http://schemas.openxmlformats.org/officeDocument/2006/relationships/image" Target="../media/image76.JPG"/><Relationship Id="rId9" Type="http://schemas.openxmlformats.org/officeDocument/2006/relationships/image" Target="../media/image81.JPG"/><Relationship Id="rId14" Type="http://schemas.openxmlformats.org/officeDocument/2006/relationships/image" Target="../media/image8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emf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emf"/><Relationship Id="rId11" Type="http://schemas.openxmlformats.org/officeDocument/2006/relationships/image" Target="../media/image20.jpeg"/><Relationship Id="rId5" Type="http://schemas.openxmlformats.org/officeDocument/2006/relationships/image" Target="../media/image14.emf"/><Relationship Id="rId10" Type="http://schemas.openxmlformats.org/officeDocument/2006/relationships/image" Target="../media/image19.JPG"/><Relationship Id="rId4" Type="http://schemas.openxmlformats.org/officeDocument/2006/relationships/image" Target="../media/image13.jpeg"/><Relationship Id="rId9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image" Target="../media/image44.emf"/><Relationship Id="rId18" Type="http://schemas.openxmlformats.org/officeDocument/2006/relationships/image" Target="../media/image49.jpeg"/><Relationship Id="rId3" Type="http://schemas.openxmlformats.org/officeDocument/2006/relationships/image" Target="../media/image34.png"/><Relationship Id="rId21" Type="http://schemas.openxmlformats.org/officeDocument/2006/relationships/image" Target="../media/image52.emf"/><Relationship Id="rId7" Type="http://schemas.openxmlformats.org/officeDocument/2006/relationships/image" Target="../media/image38.emf"/><Relationship Id="rId12" Type="http://schemas.openxmlformats.org/officeDocument/2006/relationships/image" Target="../media/image43.emf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7.jpeg"/><Relationship Id="rId20" Type="http://schemas.openxmlformats.org/officeDocument/2006/relationships/image" Target="../media/image5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emf"/><Relationship Id="rId11" Type="http://schemas.openxmlformats.org/officeDocument/2006/relationships/image" Target="../media/image42.emf"/><Relationship Id="rId5" Type="http://schemas.openxmlformats.org/officeDocument/2006/relationships/image" Target="../media/image36.emf"/><Relationship Id="rId15" Type="http://schemas.openxmlformats.org/officeDocument/2006/relationships/image" Target="../media/image46.emf"/><Relationship Id="rId10" Type="http://schemas.openxmlformats.org/officeDocument/2006/relationships/image" Target="../media/image41.emf"/><Relationship Id="rId19" Type="http://schemas.openxmlformats.org/officeDocument/2006/relationships/image" Target="../media/image50.jpeg"/><Relationship Id="rId4" Type="http://schemas.openxmlformats.org/officeDocument/2006/relationships/image" Target="../media/image35.png"/><Relationship Id="rId9" Type="http://schemas.openxmlformats.org/officeDocument/2006/relationships/image" Target="../media/image40.emf"/><Relationship Id="rId14" Type="http://schemas.openxmlformats.org/officeDocument/2006/relationships/image" Target="../media/image45.emf"/><Relationship Id="rId22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hyperlink" Target="mailto:npdilbeek@gmail.com" TargetMode="External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hyperlink" Target="http://www.natuurpunt-dilbeek.be/" TargetMode="External"/><Relationship Id="rId9" Type="http://schemas.openxmlformats.org/officeDocument/2006/relationships/image" Target="../media/image6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2184EEA-B11F-48B3-BC44-B978C8767E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" r="26918"/>
          <a:stretch/>
        </p:blipFill>
        <p:spPr>
          <a:xfrm>
            <a:off x="1" y="0"/>
            <a:ext cx="10005390" cy="7786468"/>
          </a:xfrm>
          <a:prstGeom prst="rect">
            <a:avLst/>
          </a:prstGeom>
        </p:spPr>
      </p:pic>
      <p:pic>
        <p:nvPicPr>
          <p:cNvPr id="5" name="Afbeelding 4" descr="actielogo_2013-cmyk-groen-rechte-hoeken_web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1481" y="364913"/>
            <a:ext cx="1208162" cy="1208162"/>
          </a:xfrm>
          <a:prstGeom prst="rect">
            <a:avLst/>
          </a:prstGeom>
        </p:spPr>
      </p:pic>
      <p:sp>
        <p:nvSpPr>
          <p:cNvPr id="4" name="Tekstvak 5">
            <a:extLst>
              <a:ext uri="{FF2B5EF4-FFF2-40B4-BE49-F238E27FC236}">
                <a16:creationId xmlns:a16="http://schemas.microsoft.com/office/drawing/2014/main" id="{A5305D74-BDC3-4389-9B71-E1C8D9FD2157}"/>
              </a:ext>
            </a:extLst>
          </p:cNvPr>
          <p:cNvSpPr txBox="1"/>
          <p:nvPr/>
        </p:nvSpPr>
        <p:spPr>
          <a:xfrm>
            <a:off x="578438" y="404669"/>
            <a:ext cx="87643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>
                <a:ln w="6350">
                  <a:noFill/>
                </a:ln>
                <a:solidFill>
                  <a:schemeClr val="bg1"/>
                </a:solidFill>
                <a:latin typeface="Arial Black" pitchFamily="34" charset="0"/>
              </a:rPr>
              <a:t>Natuurpunt Dilbeek</a:t>
            </a:r>
          </a:p>
          <a:p>
            <a:pPr algn="ctr"/>
            <a:r>
              <a:rPr lang="nl-BE" sz="4000" dirty="0">
                <a:ln w="6350">
                  <a:noFill/>
                </a:ln>
                <a:solidFill>
                  <a:schemeClr val="bg1"/>
                </a:solidFill>
                <a:latin typeface="Arial Black" pitchFamily="34" charset="0"/>
              </a:rPr>
              <a:t> 2002-2022</a:t>
            </a:r>
          </a:p>
          <a:p>
            <a:pPr algn="ctr"/>
            <a:r>
              <a:rPr lang="nl-BE" sz="4000" dirty="0">
                <a:ln w="6350">
                  <a:noFill/>
                </a:ln>
                <a:solidFill>
                  <a:schemeClr val="bg1"/>
                </a:solidFill>
                <a:latin typeface="Arial Black" pitchFamily="34" charset="0"/>
              </a:rPr>
              <a:t> </a:t>
            </a:r>
          </a:p>
          <a:p>
            <a:pPr algn="ctr"/>
            <a:r>
              <a:rPr lang="nl-BE" sz="6000" dirty="0">
                <a:ln w="6350">
                  <a:noFill/>
                </a:ln>
                <a:solidFill>
                  <a:schemeClr val="bg1"/>
                </a:solidFill>
                <a:latin typeface="Arial Black" pitchFamily="34" charset="0"/>
              </a:rPr>
              <a:t>Natuurvereniging</a:t>
            </a:r>
          </a:p>
        </p:txBody>
      </p:sp>
    </p:spTree>
    <p:extLst>
      <p:ext uri="{BB962C8B-B14F-4D97-AF65-F5344CB8AC3E}">
        <p14:creationId xmlns:p14="http://schemas.microsoft.com/office/powerpoint/2010/main" val="2873005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248192" y="1523999"/>
            <a:ext cx="8629107" cy="5631543"/>
          </a:xfrm>
        </p:spPr>
        <p:txBody>
          <a:bodyPr/>
          <a:lstStyle/>
          <a:p>
            <a:pPr eaLnBrk="1" hangingPunct="1">
              <a:buNone/>
            </a:pPr>
            <a:r>
              <a:rPr lang="nl-BE" sz="1800" dirty="0">
                <a:latin typeface="Arial Black" pitchFamily="34" charset="0"/>
              </a:rPr>
              <a:t>	</a:t>
            </a:r>
            <a:r>
              <a:rPr lang="nl-BE" sz="2800" b="1" u="sng" dirty="0">
                <a:solidFill>
                  <a:schemeClr val="accent6"/>
                </a:solidFill>
              </a:rPr>
              <a:t>Bestuurskern en werkgroepen: doe mee!</a:t>
            </a:r>
          </a:p>
          <a:p>
            <a:pPr eaLnBrk="1" hangingPunct="1">
              <a:buNone/>
            </a:pPr>
            <a:r>
              <a:rPr lang="nl-BE" sz="1800" dirty="0">
                <a:latin typeface="Arial Black" pitchFamily="34" charset="0"/>
              </a:rPr>
              <a:t>	</a:t>
            </a:r>
            <a:endParaRPr lang="nl-BE" sz="1600" dirty="0">
              <a:latin typeface="Arial Black" pitchFamily="34" charset="0"/>
            </a:endParaRPr>
          </a:p>
          <a:p>
            <a:pPr eaLnBrk="1" hangingPunct="1">
              <a:buNone/>
            </a:pPr>
            <a:r>
              <a:rPr lang="nl-BE" sz="1600" dirty="0"/>
              <a:t>   </a:t>
            </a:r>
            <a:r>
              <a:rPr lang="nl-BE" sz="1600" u="sng" dirty="0"/>
              <a:t>Bestuurskern (vergadert maandelijks)	</a:t>
            </a:r>
            <a:r>
              <a:rPr lang="nl-BE" sz="1600" dirty="0"/>
              <a:t>	</a:t>
            </a:r>
            <a:endParaRPr lang="nl-BE" sz="1400" dirty="0"/>
          </a:p>
          <a:p>
            <a:pPr lvl="2" eaLnBrk="1" hangingPunct="1"/>
            <a:r>
              <a:rPr lang="nl-BE" sz="1400" dirty="0">
                <a:solidFill>
                  <a:schemeClr val="tx1"/>
                </a:solidFill>
                <a:latin typeface="Arial" panose="020B0604020202020204" pitchFamily="34" charset="0"/>
              </a:rPr>
              <a:t>Eric De Jonge: voorzitter, mailbeheer, </a:t>
            </a:r>
            <a:r>
              <a:rPr lang="nl-BE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aankoper</a:t>
            </a:r>
            <a:r>
              <a:rPr lang="nl-BE" sz="1400" dirty="0">
                <a:solidFill>
                  <a:schemeClr val="tx1"/>
                </a:solidFill>
                <a:latin typeface="Arial" panose="020B0604020202020204" pitchFamily="34" charset="0"/>
              </a:rPr>
              <a:t>, conservator, </a:t>
            </a:r>
            <a:r>
              <a:rPr lang="nl-BE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afgev</a:t>
            </a:r>
            <a:r>
              <a:rPr lang="nl-BE" sz="1400" dirty="0">
                <a:solidFill>
                  <a:schemeClr val="tx1"/>
                </a:solidFill>
                <a:latin typeface="Arial" panose="020B0604020202020204" pitchFamily="34" charset="0"/>
              </a:rPr>
              <a:t>. Natuurpunt vzw</a:t>
            </a:r>
          </a:p>
          <a:p>
            <a:pPr lvl="2" eaLnBrk="1" hangingPunct="1"/>
            <a:r>
              <a:rPr lang="nl-BE" sz="1400" dirty="0">
                <a:solidFill>
                  <a:schemeClr val="tx1"/>
                </a:solidFill>
                <a:latin typeface="Arial" panose="020B0604020202020204" pitchFamily="34" charset="0"/>
              </a:rPr>
              <a:t>Sabine de </a:t>
            </a:r>
            <a:r>
              <a:rPr lang="nl-BE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Coninck</a:t>
            </a:r>
            <a:r>
              <a:rPr lang="nl-BE" sz="1400" dirty="0">
                <a:solidFill>
                  <a:schemeClr val="tx1"/>
                </a:solidFill>
                <a:latin typeface="Arial" panose="020B0604020202020204" pitchFamily="34" charset="0"/>
              </a:rPr>
              <a:t>: ondervoorzitter, coördinatie educatie, </a:t>
            </a:r>
            <a:r>
              <a:rPr lang="nl-BE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afgev</a:t>
            </a:r>
            <a:r>
              <a:rPr lang="nl-BE" sz="1400" dirty="0">
                <a:solidFill>
                  <a:schemeClr val="tx1"/>
                </a:solidFill>
                <a:latin typeface="Arial" panose="020B0604020202020204" pitchFamily="34" charset="0"/>
              </a:rPr>
              <a:t>. in </a:t>
            </a:r>
            <a:r>
              <a:rPr lang="nl-BE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Natuur.academie</a:t>
            </a:r>
            <a:r>
              <a:rPr lang="nl-BE" sz="1400" dirty="0">
                <a:solidFill>
                  <a:schemeClr val="tx1"/>
                </a:solidFill>
                <a:latin typeface="Arial" panose="020B0604020202020204" pitchFamily="34" charset="0"/>
              </a:rPr>
              <a:t>,</a:t>
            </a:r>
          </a:p>
          <a:p>
            <a:pPr marL="180000" lvl="2" indent="0" eaLnBrk="1" hangingPunct="1">
              <a:buNone/>
            </a:pPr>
            <a:r>
              <a:rPr lang="nl-BE" sz="1400" dirty="0">
                <a:solidFill>
                  <a:schemeClr val="tx1"/>
                </a:solidFill>
                <a:latin typeface="Arial" panose="020B0604020202020204" pitchFamily="34" charset="0"/>
              </a:rPr>
              <a:t>    Regionaal Landschap en Natuurpunt </a:t>
            </a:r>
            <a:r>
              <a:rPr lang="nl-BE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Pajottenland</a:t>
            </a:r>
            <a:r>
              <a:rPr lang="nl-BE" sz="1400" dirty="0">
                <a:solidFill>
                  <a:schemeClr val="tx1"/>
                </a:solidFill>
                <a:latin typeface="Arial" panose="020B0604020202020204" pitchFamily="34" charset="0"/>
              </a:rPr>
              <a:t> en Zennevallei</a:t>
            </a:r>
          </a:p>
          <a:p>
            <a:pPr lvl="2" eaLnBrk="1" hangingPunct="1"/>
            <a:r>
              <a:rPr lang="nl-BE" sz="1400" dirty="0">
                <a:solidFill>
                  <a:schemeClr val="tx1"/>
                </a:solidFill>
                <a:latin typeface="Arial" panose="020B0604020202020204" pitchFamily="34" charset="0"/>
              </a:rPr>
              <a:t>Laura Massart: secretaris, conservator, afgevaardigde Natuurbeheer vzw</a:t>
            </a:r>
          </a:p>
          <a:p>
            <a:pPr lvl="2" eaLnBrk="1" hangingPunct="1"/>
            <a:r>
              <a:rPr lang="nl-BE" sz="1400" dirty="0">
                <a:solidFill>
                  <a:schemeClr val="tx1"/>
                </a:solidFill>
                <a:latin typeface="Arial" panose="020B0604020202020204" pitchFamily="34" charset="0"/>
              </a:rPr>
              <a:t>Sarah </a:t>
            </a:r>
            <a:r>
              <a:rPr lang="nl-BE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Bruneel</a:t>
            </a:r>
            <a:r>
              <a:rPr lang="nl-BE" sz="1400" dirty="0">
                <a:solidFill>
                  <a:schemeClr val="tx1"/>
                </a:solidFill>
                <a:latin typeface="Arial" panose="020B0604020202020204" pitchFamily="34" charset="0"/>
              </a:rPr>
              <a:t>: penningmeester, ledenadministratie, webmaster, archief, natuurgids</a:t>
            </a:r>
          </a:p>
          <a:p>
            <a:pPr lvl="2" eaLnBrk="1" hangingPunct="1"/>
            <a:r>
              <a:rPr lang="nl-BE" sz="1400" dirty="0">
                <a:solidFill>
                  <a:schemeClr val="tx1"/>
                </a:solidFill>
                <a:latin typeface="Arial" panose="020B0604020202020204" pitchFamily="34" charset="0"/>
              </a:rPr>
              <a:t>Elisabeth </a:t>
            </a:r>
            <a:r>
              <a:rPr lang="nl-BE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Godding</a:t>
            </a:r>
            <a:r>
              <a:rPr lang="nl-BE" sz="1400" dirty="0">
                <a:solidFill>
                  <a:schemeClr val="tx1"/>
                </a:solidFill>
                <a:latin typeface="Arial" panose="020B0604020202020204" pitchFamily="34" charset="0"/>
              </a:rPr>
              <a:t>: coördinatie studie, afgevaardigde in </a:t>
            </a:r>
            <a:r>
              <a:rPr lang="nl-BE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Natuur.studie</a:t>
            </a:r>
            <a:r>
              <a:rPr lang="nl-BE" sz="1400" dirty="0">
                <a:solidFill>
                  <a:schemeClr val="tx1"/>
                </a:solidFill>
                <a:latin typeface="Arial" panose="020B0604020202020204" pitchFamily="34" charset="0"/>
              </a:rPr>
              <a:t>, natuurgids</a:t>
            </a:r>
          </a:p>
          <a:p>
            <a:pPr lvl="2" eaLnBrk="1" hangingPunct="1"/>
            <a:r>
              <a:rPr lang="nl-BE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Fre</a:t>
            </a:r>
            <a:r>
              <a:rPr lang="nl-BE" sz="1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nl-BE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Rampelbergh</a:t>
            </a:r>
            <a:r>
              <a:rPr lang="nl-BE" sz="1400" dirty="0">
                <a:solidFill>
                  <a:schemeClr val="tx1"/>
                </a:solidFill>
                <a:latin typeface="Arial" panose="020B0604020202020204" pitchFamily="34" charset="0"/>
              </a:rPr>
              <a:t>: coördinatie communicatie en redactie ledenblad, natuurgids</a:t>
            </a:r>
          </a:p>
          <a:p>
            <a:pPr lvl="2" eaLnBrk="1" hangingPunct="1"/>
            <a:r>
              <a:rPr lang="nl-BE" sz="1400" dirty="0">
                <a:solidFill>
                  <a:schemeClr val="tx1"/>
                </a:solidFill>
                <a:latin typeface="Arial" panose="020B0604020202020204" pitchFamily="34" charset="0"/>
              </a:rPr>
              <a:t>André Van </a:t>
            </a:r>
            <a:r>
              <a:rPr lang="nl-BE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Overberge</a:t>
            </a:r>
            <a:r>
              <a:rPr lang="nl-BE" sz="1400" dirty="0">
                <a:solidFill>
                  <a:schemeClr val="tx1"/>
                </a:solidFill>
                <a:latin typeface="Arial" panose="020B0604020202020204" pitchFamily="34" charset="0"/>
              </a:rPr>
              <a:t>: afgevaardigde in de cultuurraad, natuurgids</a:t>
            </a:r>
          </a:p>
          <a:p>
            <a:pPr lvl="2" eaLnBrk="1" hangingPunct="1"/>
            <a:r>
              <a:rPr lang="nl-BE" sz="1400" dirty="0">
                <a:solidFill>
                  <a:schemeClr val="tx1"/>
                </a:solidFill>
                <a:latin typeface="Arial" panose="020B0604020202020204" pitchFamily="34" charset="0"/>
              </a:rPr>
              <a:t>Rik </a:t>
            </a:r>
            <a:r>
              <a:rPr lang="nl-BE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Drabs</a:t>
            </a:r>
            <a:r>
              <a:rPr lang="nl-BE" sz="1400" dirty="0">
                <a:solidFill>
                  <a:schemeClr val="tx1"/>
                </a:solidFill>
                <a:latin typeface="Arial" panose="020B0604020202020204" pitchFamily="34" charset="0"/>
              </a:rPr>
              <a:t>: clubhuis- en materiaalverantwoordelijke</a:t>
            </a:r>
          </a:p>
          <a:p>
            <a:pPr lvl="2" eaLnBrk="1" hangingPunct="1"/>
            <a:r>
              <a:rPr lang="nl-BE" sz="1400" dirty="0">
                <a:solidFill>
                  <a:schemeClr val="tx1"/>
                </a:solidFill>
                <a:latin typeface="Arial" panose="020B0604020202020204" pitchFamily="34" charset="0"/>
              </a:rPr>
              <a:t>Els Van </a:t>
            </a:r>
            <a:r>
              <a:rPr lang="nl-BE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Remoortel</a:t>
            </a:r>
            <a:r>
              <a:rPr lang="nl-BE" sz="1400" dirty="0">
                <a:solidFill>
                  <a:schemeClr val="tx1"/>
                </a:solidFill>
                <a:latin typeface="Arial" panose="020B0604020202020204" pitchFamily="34" charset="0"/>
              </a:rPr>
              <a:t> en </a:t>
            </a:r>
            <a:r>
              <a:rPr lang="nl-BE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Ignes</a:t>
            </a:r>
            <a:r>
              <a:rPr lang="nl-BE" sz="1400" dirty="0">
                <a:solidFill>
                  <a:schemeClr val="tx1"/>
                </a:solidFill>
                <a:latin typeface="Arial" panose="020B0604020202020204" pitchFamily="34" charset="0"/>
              </a:rPr>
              <a:t> Verstraete: cateringverantwoordelijken</a:t>
            </a:r>
          </a:p>
          <a:p>
            <a:pPr lvl="2" eaLnBrk="1" hangingPunct="1"/>
            <a:r>
              <a:rPr lang="nl-BE" sz="1400" dirty="0">
                <a:solidFill>
                  <a:schemeClr val="tx1"/>
                </a:solidFill>
                <a:latin typeface="Arial" panose="020B0604020202020204" pitchFamily="34" charset="0"/>
              </a:rPr>
              <a:t>Albert Glissenaar, Marleen Vermassen: natuurgidsen</a:t>
            </a:r>
          </a:p>
          <a:p>
            <a:pPr marL="180000" lvl="2" indent="0" eaLnBrk="1" hangingPunct="1">
              <a:buNone/>
            </a:pPr>
            <a:r>
              <a:rPr lang="nl-BE" sz="1200" dirty="0">
                <a:solidFill>
                  <a:schemeClr val="tx1"/>
                </a:solidFill>
                <a:latin typeface="Arial" panose="020B0604020202020204" pitchFamily="34" charset="0"/>
              </a:rPr>
              <a:t>(foto’s van links naar rechts en van onder naar boven)</a:t>
            </a:r>
          </a:p>
          <a:p>
            <a:pPr marL="180000" lvl="2" indent="0" eaLnBrk="1" hangingPunct="1">
              <a:buNone/>
            </a:pPr>
            <a:endParaRPr lang="nl-BE" u="sng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180000" lvl="2" indent="0" eaLnBrk="1" hangingPunct="1">
              <a:buNone/>
            </a:pPr>
            <a:r>
              <a:rPr lang="nl-BE" u="sng" dirty="0">
                <a:solidFill>
                  <a:srgbClr val="0070C0"/>
                </a:solidFill>
                <a:latin typeface="Arial" panose="020B0604020202020204" pitchFamily="34" charset="0"/>
              </a:rPr>
              <a:t>Natuurbeheerteam (beheert maandelijks)</a:t>
            </a:r>
            <a:endParaRPr lang="nl-BE" u="sng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180000" lvl="2" indent="0" eaLnBrk="1" hangingPunct="1">
              <a:buNone/>
            </a:pPr>
            <a:r>
              <a:rPr lang="nl-BE" sz="1400" dirty="0">
                <a:solidFill>
                  <a:schemeClr val="tx1"/>
                </a:solidFill>
                <a:latin typeface="Arial" panose="020B0604020202020204" pitchFamily="34" charset="0"/>
              </a:rPr>
              <a:t>9 kernleden + 16 echte </a:t>
            </a:r>
            <a:r>
              <a:rPr lang="nl-BE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beheerteamers</a:t>
            </a:r>
            <a:r>
              <a:rPr lang="nl-BE" sz="1400" dirty="0">
                <a:solidFill>
                  <a:schemeClr val="tx1"/>
                </a:solidFill>
                <a:latin typeface="Arial" panose="020B0604020202020204" pitchFamily="34" charset="0"/>
              </a:rPr>
              <a:t>: Thomas, Noortje, Gwen,</a:t>
            </a:r>
          </a:p>
          <a:p>
            <a:pPr marL="180000" lvl="2" indent="0" eaLnBrk="1" hangingPunct="1">
              <a:buNone/>
            </a:pPr>
            <a:r>
              <a:rPr lang="nl-BE" sz="1400" dirty="0">
                <a:solidFill>
                  <a:schemeClr val="tx1"/>
                </a:solidFill>
                <a:latin typeface="Arial" panose="020B0604020202020204" pitchFamily="34" charset="0"/>
              </a:rPr>
              <a:t>Freya, Merel, Lauren, Ruben, Michel, Pitou, Bram, Sandra, </a:t>
            </a:r>
            <a:r>
              <a:rPr lang="nl-BE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Josée</a:t>
            </a:r>
            <a:r>
              <a:rPr lang="nl-BE" sz="1400" dirty="0">
                <a:solidFill>
                  <a:schemeClr val="tx1"/>
                </a:solidFill>
                <a:latin typeface="Arial" panose="020B0604020202020204" pitchFamily="34" charset="0"/>
              </a:rPr>
              <a:t>, Luc, Luk, Wim, Jan</a:t>
            </a:r>
          </a:p>
          <a:p>
            <a:pPr marL="180000" lvl="2" indent="0" eaLnBrk="1" hangingPunct="1">
              <a:buNone/>
            </a:pPr>
            <a:endParaRPr lang="nl-BE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180000" lvl="2" indent="0" eaLnBrk="1" hangingPunct="1">
              <a:buNone/>
            </a:pPr>
            <a:r>
              <a:rPr lang="nl-BE" u="sng" dirty="0">
                <a:solidFill>
                  <a:srgbClr val="0070C0"/>
                </a:solidFill>
                <a:latin typeface="Arial" panose="020B0604020202020204" pitchFamily="34" charset="0"/>
              </a:rPr>
              <a:t>Werkgroep Natuurstudie (neemt dagelijks waar)</a:t>
            </a:r>
          </a:p>
          <a:p>
            <a:pPr marL="180000" lvl="2" indent="0" eaLnBrk="1" hangingPunct="1">
              <a:buNone/>
            </a:pPr>
            <a:r>
              <a:rPr lang="nl-BE" sz="1400" dirty="0">
                <a:solidFill>
                  <a:schemeClr val="tx1"/>
                </a:solidFill>
                <a:latin typeface="Arial" panose="020B0604020202020204" pitchFamily="34" charset="0"/>
              </a:rPr>
              <a:t>4  kernleden + Sara</a:t>
            </a:r>
          </a:p>
          <a:p>
            <a:pPr marL="180000" lvl="2" indent="0" eaLnBrk="1" hangingPunct="1">
              <a:buNone/>
            </a:pPr>
            <a:endParaRPr lang="nl-BE" sz="14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180000" lvl="2" indent="0" eaLnBrk="1" hangingPunct="1">
              <a:buNone/>
            </a:pPr>
            <a:endParaRPr lang="nl-BE" sz="1400" u="sng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180000" lvl="2" indent="0" eaLnBrk="1" hangingPunct="1">
              <a:buNone/>
            </a:pPr>
            <a:endParaRPr lang="nl-BE" sz="1200" dirty="0">
              <a:solidFill>
                <a:schemeClr val="tx1"/>
              </a:solidFill>
            </a:endParaRPr>
          </a:p>
          <a:p>
            <a:pPr marL="180000" lvl="2" indent="0" eaLnBrk="1" hangingPunct="1">
              <a:buNone/>
            </a:pPr>
            <a:endParaRPr lang="nl-BE" sz="1200" dirty="0">
              <a:solidFill>
                <a:schemeClr val="tx1"/>
              </a:solidFill>
            </a:endParaRPr>
          </a:p>
          <a:p>
            <a:pPr marL="180000" lvl="2" indent="0" eaLnBrk="1" hangingPunct="1">
              <a:buNone/>
            </a:pPr>
            <a:endParaRPr lang="nl-BE" sz="1200" dirty="0">
              <a:solidFill>
                <a:schemeClr val="tx1"/>
              </a:solidFill>
            </a:endParaRPr>
          </a:p>
          <a:p>
            <a:pPr marL="180000" lvl="2" indent="0" eaLnBrk="1" hangingPunct="1">
              <a:buNone/>
            </a:pPr>
            <a:endParaRPr lang="nl-BE" sz="1200" dirty="0">
              <a:solidFill>
                <a:schemeClr val="tx1"/>
              </a:solidFill>
            </a:endParaRPr>
          </a:p>
          <a:p>
            <a:pPr marL="180000" lvl="2" indent="0" eaLnBrk="1" hangingPunct="1">
              <a:buNone/>
            </a:pPr>
            <a:endParaRPr lang="nl-BE" sz="1200" dirty="0">
              <a:solidFill>
                <a:schemeClr val="tx1"/>
              </a:solidFill>
            </a:endParaRPr>
          </a:p>
          <a:p>
            <a:pPr marL="180000" lvl="2" indent="0" eaLnBrk="1" hangingPunct="1">
              <a:buNone/>
            </a:pPr>
            <a:endParaRPr lang="nl-BE" sz="1200" dirty="0">
              <a:solidFill>
                <a:schemeClr val="tx1"/>
              </a:solidFill>
            </a:endParaRPr>
          </a:p>
          <a:p>
            <a:pPr marL="180000" lvl="2" indent="0" eaLnBrk="1" hangingPunct="1">
              <a:buNone/>
            </a:pPr>
            <a:endParaRPr lang="nl-BE" sz="1200" dirty="0">
              <a:solidFill>
                <a:schemeClr val="tx1"/>
              </a:solidFill>
            </a:endParaRPr>
          </a:p>
          <a:p>
            <a:pPr marL="180000" lvl="2" indent="0" eaLnBrk="1" hangingPunct="1">
              <a:buNone/>
            </a:pPr>
            <a:endParaRPr lang="nl-BE" sz="1200" dirty="0">
              <a:solidFill>
                <a:schemeClr val="tx1"/>
              </a:solidFill>
            </a:endParaRPr>
          </a:p>
          <a:p>
            <a:pPr marL="180000" lvl="2" indent="0" eaLnBrk="1" hangingPunct="1">
              <a:buNone/>
            </a:pPr>
            <a:endParaRPr lang="nl-BE" sz="1200" dirty="0">
              <a:solidFill>
                <a:schemeClr val="tx1"/>
              </a:solidFill>
            </a:endParaRPr>
          </a:p>
          <a:p>
            <a:pPr marL="180000" lvl="2" indent="0" eaLnBrk="1" hangingPunct="1">
              <a:buNone/>
            </a:pPr>
            <a:endParaRPr lang="nl-BE" sz="1200" dirty="0">
              <a:solidFill>
                <a:schemeClr val="tx1"/>
              </a:solidFill>
            </a:endParaRPr>
          </a:p>
          <a:p>
            <a:pPr lvl="2" eaLnBrk="1" hangingPunct="1"/>
            <a:endParaRPr lang="nl-BE" sz="1200" dirty="0">
              <a:solidFill>
                <a:schemeClr val="tx1"/>
              </a:solidFill>
            </a:endParaRPr>
          </a:p>
          <a:p>
            <a:pPr lvl="2" eaLnBrk="1" hangingPunct="1"/>
            <a:endParaRPr lang="nl-BE" sz="1200" dirty="0">
              <a:solidFill>
                <a:schemeClr val="tx1"/>
              </a:solidFill>
            </a:endParaRPr>
          </a:p>
          <a:p>
            <a:pPr lvl="2" eaLnBrk="1" hangingPunct="1"/>
            <a:r>
              <a:rPr lang="nl-BE" sz="1200" dirty="0">
                <a:solidFill>
                  <a:schemeClr val="tx1"/>
                </a:solidFill>
              </a:rPr>
              <a:t>	</a:t>
            </a:r>
            <a:endParaRPr lang="nl-BE" sz="1200" dirty="0">
              <a:solidFill>
                <a:srgbClr val="FF0000"/>
              </a:solidFill>
            </a:endParaRPr>
          </a:p>
          <a:p>
            <a:pPr marL="180000" lvl="2" indent="0" eaLnBrk="1" hangingPunct="1">
              <a:buNone/>
            </a:pPr>
            <a:r>
              <a:rPr lang="nl-BE" sz="1200" dirty="0">
                <a:solidFill>
                  <a:schemeClr val="tx1"/>
                </a:solidFill>
                <a:latin typeface="+mn-lt"/>
              </a:rPr>
              <a:t> 					</a:t>
            </a:r>
            <a:endParaRPr lang="nl-BE" sz="1800" dirty="0">
              <a:latin typeface="+mn-lt"/>
            </a:endParaRPr>
          </a:p>
          <a:p>
            <a:pPr marL="180000" lvl="2" indent="0" eaLnBrk="1" hangingPunct="1">
              <a:buNone/>
            </a:pPr>
            <a:endParaRPr lang="nl-BE" sz="1400" dirty="0"/>
          </a:p>
          <a:p>
            <a:pPr lvl="2" eaLnBrk="1" hangingPunct="1"/>
            <a:endParaRPr lang="nl-BE" sz="14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nl-BE" dirty="0">
                <a:solidFill>
                  <a:srgbClr val="00B050"/>
                </a:solidFill>
              </a:rPr>
              <a:t>Natuurpunt Dilbeek 2022</a:t>
            </a:r>
            <a:endParaRPr lang="nl-BE" b="1" dirty="0">
              <a:solidFill>
                <a:srgbClr val="92D05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D1BCA19-A875-4F7E-A3D4-87FE0AE529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335" y="4277540"/>
            <a:ext cx="779994" cy="77999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15F426F-4A4F-4CCA-BB31-22D76FCCF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335" y="1752516"/>
            <a:ext cx="772392" cy="74295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D22DB6AD-FBBD-4B24-B070-45CC53E96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214" y="4285142"/>
            <a:ext cx="822165" cy="772392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5E1343DA-56BC-4D66-8B2F-7C73A2E1C2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293" y="1399434"/>
            <a:ext cx="755948" cy="109072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F21B2D7-190C-4F9F-A539-C47140D5C2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303" y="2564042"/>
            <a:ext cx="753414" cy="74295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2EDBEF15-AA46-453C-BA4F-C641FDAD44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308" y="3402699"/>
            <a:ext cx="772391" cy="809625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8586710E-F9DD-44A5-BF43-B9FA649D4F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50" y="5916815"/>
            <a:ext cx="769008" cy="845209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44D33B23-85A0-40C4-A80F-8731185269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229" y="2564113"/>
            <a:ext cx="740883" cy="778555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78E1076C-3B4C-4E50-99BF-25459405DB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544" y="5118507"/>
            <a:ext cx="822412" cy="737335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DD8576D4-8C6D-43BD-A279-EF563F730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835" y="5916815"/>
            <a:ext cx="821016" cy="845210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CAA1B09F-0C1F-4E04-B9B3-9DC00999DB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229" y="3402699"/>
            <a:ext cx="819150" cy="809625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AF27B1F0-E4A3-45D1-80E0-ECA17F5DBD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86" y="5089066"/>
            <a:ext cx="756272" cy="76677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ADF2A1B-6506-4948-B387-93CE0D58063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85" y="5916814"/>
            <a:ext cx="810266" cy="84521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7D7E60F-BD47-4467-829E-E0AD99FD0AD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9" t="24454"/>
          <a:stretch/>
        </p:blipFill>
        <p:spPr>
          <a:xfrm>
            <a:off x="8292371" y="5916813"/>
            <a:ext cx="769008" cy="85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51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65100" y="1475428"/>
            <a:ext cx="5279096" cy="5101085"/>
          </a:xfrm>
        </p:spPr>
        <p:txBody>
          <a:bodyPr/>
          <a:lstStyle/>
          <a:p>
            <a:pPr marL="0" indent="0">
              <a:buNone/>
            </a:pPr>
            <a:r>
              <a:rPr lang="nl-BE" u="sng" dirty="0"/>
              <a:t>Vergaderingen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Jaarlijkse AV (sinds 2010 met muzikaal aperitief), 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maandelijkse </a:t>
            </a:r>
            <a:r>
              <a:rPr lang="nl-BE" sz="1600" dirty="0" err="1">
                <a:solidFill>
                  <a:schemeClr val="tx1"/>
                </a:solidFill>
              </a:rPr>
              <a:t>bestuurskern</a:t>
            </a:r>
            <a:r>
              <a:rPr lang="nl-BE" sz="1600" dirty="0">
                <a:solidFill>
                  <a:schemeClr val="tx1"/>
                </a:solidFill>
              </a:rPr>
              <a:t>, werkgroepen: vogels, amfibieën, libellen, beheerteam, natuurstudie,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kinderwerking</a:t>
            </a:r>
          </a:p>
          <a:p>
            <a:pPr marL="0" indent="0">
              <a:buNone/>
            </a:pPr>
            <a:r>
              <a:rPr lang="nl-BE" u="sng" dirty="0"/>
              <a:t>Nieuwjaarswandeling en –borrel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Sinds 2006</a:t>
            </a:r>
          </a:p>
          <a:p>
            <a:pPr marL="0" indent="0">
              <a:buNone/>
            </a:pPr>
            <a:endParaRPr lang="nl-BE" u="sng" dirty="0"/>
          </a:p>
          <a:p>
            <a:pPr marL="0" indent="0">
              <a:buNone/>
            </a:pPr>
            <a:endParaRPr lang="nl-BE" u="sng" dirty="0"/>
          </a:p>
          <a:p>
            <a:pPr marL="0" indent="0">
              <a:buNone/>
            </a:pPr>
            <a:endParaRPr lang="nl-BE" u="sng" dirty="0"/>
          </a:p>
          <a:p>
            <a:pPr marL="0" indent="0">
              <a:buNone/>
            </a:pPr>
            <a:endParaRPr lang="nl-BE" u="sng" dirty="0"/>
          </a:p>
          <a:p>
            <a:pPr marL="0" indent="0">
              <a:buNone/>
            </a:pPr>
            <a:endParaRPr lang="nl-BE" u="sng" dirty="0"/>
          </a:p>
          <a:p>
            <a:pPr marL="0" indent="0">
              <a:buNone/>
            </a:pPr>
            <a:r>
              <a:rPr lang="nl-BE" u="sng" dirty="0"/>
              <a:t>Natuurweekends </a:t>
            </a:r>
            <a:r>
              <a:rPr lang="nl-BE" sz="1600" dirty="0">
                <a:solidFill>
                  <a:schemeClr val="tx1"/>
                </a:solidFill>
              </a:rPr>
              <a:t>(vanaf 2007)</a:t>
            </a:r>
          </a:p>
          <a:p>
            <a:pPr marL="0" indent="0">
              <a:buNone/>
            </a:pPr>
            <a:endParaRPr lang="nl-BE" u="sng" dirty="0"/>
          </a:p>
          <a:p>
            <a:pPr marL="0" indent="0">
              <a:buNone/>
            </a:pPr>
            <a:endParaRPr lang="nl-BE" u="sng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nl-BE" dirty="0" err="1">
                <a:solidFill>
                  <a:srgbClr val="92D050"/>
                </a:solidFill>
              </a:rPr>
              <a:t>Natuur.vereniging</a:t>
            </a:r>
            <a:endParaRPr lang="nl-BE" b="1" dirty="0">
              <a:solidFill>
                <a:srgbClr val="92D05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5B072B5-5157-48D8-911D-77F34C262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9793" y="5099464"/>
            <a:ext cx="2889105" cy="162735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E2D7DFE-13BE-49ED-A1EB-A36D276C3C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44" y="3109515"/>
            <a:ext cx="2267596" cy="1591977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46030385-C5D7-4728-9F94-BA73594E6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143" y="3109515"/>
            <a:ext cx="2267596" cy="1591977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B48DC5D2-5DD6-4BBF-AF14-5B46AA15C2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794" y="3337647"/>
            <a:ext cx="2889105" cy="1627352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2C94D7BF-876D-4612-A88A-3D6CBDC875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006" y="5199428"/>
            <a:ext cx="2557943" cy="152045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796C823-EC98-4DC1-AEEF-7EDF5B0FFB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3" t="-2568" b="2568"/>
          <a:stretch/>
        </p:blipFill>
        <p:spPr>
          <a:xfrm>
            <a:off x="6089794" y="1429898"/>
            <a:ext cx="2889105" cy="177328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22E0D71-F597-47EB-B3A3-F47A3B25E1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974" y="5199429"/>
            <a:ext cx="3127794" cy="152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12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65100" y="1502914"/>
            <a:ext cx="5279096" cy="5101085"/>
          </a:xfrm>
        </p:spPr>
        <p:txBody>
          <a:bodyPr/>
          <a:lstStyle/>
          <a:p>
            <a:pPr marL="0" indent="0">
              <a:buNone/>
            </a:pPr>
            <a:r>
              <a:rPr lang="nl-BE" u="sng" dirty="0"/>
              <a:t>Ledenwerving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Klok rond Natuur genieten (2004)</a:t>
            </a:r>
          </a:p>
          <a:p>
            <a:pPr marL="0" indent="0">
              <a:buNone/>
            </a:pPr>
            <a:r>
              <a:rPr lang="nl-BE" sz="1600" dirty="0" err="1">
                <a:solidFill>
                  <a:schemeClr val="tx1"/>
                </a:solidFill>
              </a:rPr>
              <a:t>Infostanden</a:t>
            </a:r>
            <a:r>
              <a:rPr lang="nl-BE" sz="1600" dirty="0">
                <a:solidFill>
                  <a:schemeClr val="tx1"/>
                </a:solidFill>
              </a:rPr>
              <a:t>, brievenactie (2021)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Evolutie ledenaantal: </a:t>
            </a:r>
          </a:p>
          <a:p>
            <a:pPr>
              <a:buFontTx/>
              <a:buChar char="-"/>
            </a:pPr>
            <a:r>
              <a:rPr lang="nl-BE" sz="1600" dirty="0">
                <a:solidFill>
                  <a:schemeClr val="tx1"/>
                </a:solidFill>
              </a:rPr>
              <a:t>2002: 200; 2006: 399</a:t>
            </a:r>
          </a:p>
          <a:p>
            <a:pPr>
              <a:buFontTx/>
              <a:buChar char="-"/>
            </a:pPr>
            <a:r>
              <a:rPr lang="nl-BE" sz="1600" dirty="0">
                <a:solidFill>
                  <a:schemeClr val="tx1"/>
                </a:solidFill>
              </a:rPr>
              <a:t>2020: 458</a:t>
            </a:r>
          </a:p>
          <a:p>
            <a:pPr marL="0" indent="0">
              <a:buNone/>
            </a:pPr>
            <a:r>
              <a:rPr lang="nl-BE" u="sng" dirty="0"/>
              <a:t>Fondsenwerving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AV-tombola, inzameling inktpatronen, kalenderverkoop, barbecues (2003-2011), </a:t>
            </a:r>
            <a:r>
              <a:rPr lang="nl-BE" sz="1600" dirty="0" err="1">
                <a:solidFill>
                  <a:schemeClr val="tx1"/>
                </a:solidFill>
              </a:rPr>
              <a:t>Natuur.cafés</a:t>
            </a:r>
            <a:r>
              <a:rPr lang="nl-BE" sz="1600" dirty="0">
                <a:solidFill>
                  <a:schemeClr val="tx1"/>
                </a:solidFill>
              </a:rPr>
              <a:t> (vanaf 2012), sponsoracties: </a:t>
            </a:r>
            <a:r>
              <a:rPr lang="nl-BE" sz="1600" dirty="0" err="1">
                <a:solidFill>
                  <a:schemeClr val="tx1"/>
                </a:solidFill>
              </a:rPr>
              <a:t>rolstoelpad</a:t>
            </a:r>
            <a:r>
              <a:rPr lang="nl-BE" sz="1600" dirty="0">
                <a:solidFill>
                  <a:schemeClr val="tx1"/>
                </a:solidFill>
              </a:rPr>
              <a:t> Thaborberg (2011-2013), bosaanleg Ter Planken (2020)</a:t>
            </a:r>
            <a:endParaRPr lang="nl-BE" u="sng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nl-BE" dirty="0" err="1">
                <a:solidFill>
                  <a:srgbClr val="92D050"/>
                </a:solidFill>
              </a:rPr>
              <a:t>Natuur.vereniging</a:t>
            </a:r>
            <a:endParaRPr lang="nl-BE" b="1" dirty="0">
              <a:solidFill>
                <a:srgbClr val="92D050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545C232-7D2B-4FC1-9EE2-F49AA3DF62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036" y="4953425"/>
            <a:ext cx="2201456" cy="165057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C759AB1-43C5-4805-8273-6DBF4A7E6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020" y="4377976"/>
            <a:ext cx="1424768" cy="221460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BDDDF0EE-0D5E-4AF5-AE1A-4CC5525648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811" y="3369010"/>
            <a:ext cx="2216681" cy="1431354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D665946F-FD74-4E0A-9BF0-12C7D0121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8183" y="4403078"/>
            <a:ext cx="1913421" cy="221460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0DA4A9BD-F96E-4A8F-B82C-760A5CCABB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6076" y="5391519"/>
            <a:ext cx="1869624" cy="121248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AE05F3AD-02B9-453C-9179-F637ED2B4F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2220" y="1468647"/>
            <a:ext cx="2216680" cy="1621154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42DDFE99-5B44-4CBF-8909-772FD4B2CC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364" y="1489228"/>
            <a:ext cx="2152569" cy="162115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5C900AC-890D-4D5B-92E0-7A9791C9DB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56" y="3941755"/>
            <a:ext cx="1922664" cy="140315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E724653-1901-4529-9B06-8AA7E27196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340" y="1502914"/>
            <a:ext cx="1285977" cy="1763988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6E33F39F-F613-4F8F-95D7-0629F2F4767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" r="24765"/>
          <a:stretch/>
        </p:blipFill>
        <p:spPr>
          <a:xfrm>
            <a:off x="165100" y="4377977"/>
            <a:ext cx="1113523" cy="221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73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65100" y="1502914"/>
            <a:ext cx="8846378" cy="5101085"/>
          </a:xfrm>
        </p:spPr>
        <p:txBody>
          <a:bodyPr/>
          <a:lstStyle/>
          <a:p>
            <a:pPr marL="0" indent="0">
              <a:buNone/>
            </a:pPr>
            <a:r>
              <a:rPr lang="nl-BE" u="sng" dirty="0"/>
              <a:t>Communicatie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Website (vanaf 2003)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Natuurcontacten (4-6 x per jaar)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Tentoonstellingen – affiches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Publicaties 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Natuurpunt award 2010</a:t>
            </a:r>
          </a:p>
          <a:p>
            <a:pPr marL="0" indent="0">
              <a:buNone/>
            </a:pPr>
            <a:endParaRPr lang="nl-BE" u="sng" dirty="0"/>
          </a:p>
          <a:p>
            <a:pPr marL="0" indent="0">
              <a:buNone/>
            </a:pPr>
            <a:r>
              <a:rPr lang="nl-BE" u="sng" dirty="0"/>
              <a:t>Clubhuis Ter Pede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Sinds 2016 (</a:t>
            </a:r>
            <a:r>
              <a:rPr lang="nl-BE" sz="1400" dirty="0">
                <a:solidFill>
                  <a:schemeClr val="tx1"/>
                </a:solidFill>
              </a:rPr>
              <a:t>Gido Van den Ende, Rik </a:t>
            </a:r>
            <a:r>
              <a:rPr lang="nl-BE" sz="1400" dirty="0" err="1">
                <a:solidFill>
                  <a:schemeClr val="tx1"/>
                </a:solidFill>
              </a:rPr>
              <a:t>Drabs</a:t>
            </a:r>
            <a:r>
              <a:rPr lang="nl-BE" sz="1400" dirty="0">
                <a:solidFill>
                  <a:schemeClr val="tx1"/>
                </a:solidFill>
              </a:rPr>
              <a:t>)</a:t>
            </a:r>
            <a:endParaRPr lang="nl-BE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Klimaat- en diervriendelijk ingericht: tapijten-</a:t>
            </a:r>
            <a:r>
              <a:rPr lang="nl-BE" sz="1600">
                <a:solidFill>
                  <a:schemeClr val="tx1"/>
                </a:solidFill>
              </a:rPr>
              <a:t>, stro- </a:t>
            </a:r>
            <a:r>
              <a:rPr lang="nl-BE" sz="1600" dirty="0">
                <a:solidFill>
                  <a:schemeClr val="tx1"/>
                </a:solidFill>
              </a:rPr>
              <a:t>en leemisolatie, houtkachel (voorlopig), </a:t>
            </a:r>
            <a:r>
              <a:rPr lang="nl-BE" sz="1600" dirty="0" err="1">
                <a:solidFill>
                  <a:schemeClr val="tx1"/>
                </a:solidFill>
              </a:rPr>
              <a:t>zonne-panelen</a:t>
            </a:r>
            <a:r>
              <a:rPr lang="nl-BE" sz="1600" dirty="0">
                <a:solidFill>
                  <a:schemeClr val="tx1"/>
                </a:solidFill>
              </a:rPr>
              <a:t> voor verlichting en verwarming (op komst), kerkuilenkast, mussenvide, zwaluwennesten, vleermuizenkast, composttoilet, regenwatergebruik; opvolging energieverbruik, CO2 en fijn stof.</a:t>
            </a:r>
          </a:p>
          <a:p>
            <a:pPr marL="0" indent="0">
              <a:buNone/>
            </a:pPr>
            <a:endParaRPr lang="nl-BE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u="sng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nl-BE" dirty="0" err="1">
                <a:solidFill>
                  <a:srgbClr val="92D050"/>
                </a:solidFill>
              </a:rPr>
              <a:t>Natuur.vereniging</a:t>
            </a:r>
            <a:endParaRPr lang="nl-BE" b="1" dirty="0">
              <a:solidFill>
                <a:srgbClr val="92D05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88B601A-88A2-492D-AC60-3632AD033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5288" y="1752623"/>
            <a:ext cx="1130156" cy="16246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3E89981-0D46-49AF-890E-CDFEAD2458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372" y="4667123"/>
            <a:ext cx="1383645" cy="97367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0F0761D-D38C-4C33-8DA1-CFFE10B5F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41" y="4657979"/>
            <a:ext cx="1513457" cy="97637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B622B0E-1893-4052-B0EF-B2178BEC55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48" b="24462"/>
          <a:stretch/>
        </p:blipFill>
        <p:spPr>
          <a:xfrm>
            <a:off x="3221481" y="5706959"/>
            <a:ext cx="1313964" cy="1031726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EF76843-FD93-4A37-B144-89643FFA70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2187" r="22753" b="-2187"/>
          <a:stretch/>
        </p:blipFill>
        <p:spPr>
          <a:xfrm rot="5400000">
            <a:off x="4645104" y="4644846"/>
            <a:ext cx="977659" cy="109129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397531C2-F976-46F4-87E5-84DAB6BB37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73728" y="4701660"/>
            <a:ext cx="3052219" cy="2010181"/>
          </a:xfrm>
          <a:prstGeom prst="rect">
            <a:avLst/>
          </a:prstGeom>
        </p:spPr>
      </p:pic>
      <p:pic>
        <p:nvPicPr>
          <p:cNvPr id="17" name="Picture 16" descr="DSC_3611.jpg">
            <a:extLst>
              <a:ext uri="{FF2B5EF4-FFF2-40B4-BE49-F238E27FC236}">
                <a16:creationId xmlns:a16="http://schemas.microsoft.com/office/drawing/2014/main" id="{05C80487-0C15-4EDF-AB95-576E9628C56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-1522" t="-1883" r="20515" b="7201"/>
          <a:stretch/>
        </p:blipFill>
        <p:spPr>
          <a:xfrm>
            <a:off x="1729601" y="5703561"/>
            <a:ext cx="1410132" cy="1031726"/>
          </a:xfrm>
          <a:prstGeom prst="rect">
            <a:avLst/>
          </a:prstGeom>
        </p:spPr>
      </p:pic>
      <p:pic>
        <p:nvPicPr>
          <p:cNvPr id="18" name="Picture 15" descr="DSC_3618.jpg">
            <a:extLst>
              <a:ext uri="{FF2B5EF4-FFF2-40B4-BE49-F238E27FC236}">
                <a16:creationId xmlns:a16="http://schemas.microsoft.com/office/drawing/2014/main" id="{B60E8286-E257-40BE-B184-4EF88FE6CB2B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 r="3993"/>
          <a:stretch>
            <a:fillRect/>
          </a:stretch>
        </p:blipFill>
        <p:spPr>
          <a:xfrm>
            <a:off x="165100" y="5703561"/>
            <a:ext cx="1513458" cy="1031726"/>
          </a:xfrm>
          <a:prstGeom prst="rect">
            <a:avLst/>
          </a:prstGeom>
        </p:spPr>
      </p:pic>
      <p:pic>
        <p:nvPicPr>
          <p:cNvPr id="19" name="Picture 2" descr="C:\Users\Marc Bruneel\Desktop\waarnemingenbe\ter_pede_2018_01_26\P1030641.JPG">
            <a:extLst>
              <a:ext uri="{FF2B5EF4-FFF2-40B4-BE49-F238E27FC236}">
                <a16:creationId xmlns:a16="http://schemas.microsoft.com/office/drawing/2014/main" id="{EB583D16-1842-49F6-A59A-9894A09D4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l="766" r="2954" b="2008"/>
          <a:stretch>
            <a:fillRect/>
          </a:stretch>
        </p:blipFill>
        <p:spPr bwMode="auto">
          <a:xfrm>
            <a:off x="3258036" y="4685908"/>
            <a:ext cx="1277409" cy="947745"/>
          </a:xfrm>
          <a:prstGeom prst="rect">
            <a:avLst/>
          </a:prstGeom>
          <a:noFill/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A76E0F1-DDBD-4A2E-B42D-53872D5F67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73853" y="1752623"/>
            <a:ext cx="1175402" cy="166731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61ED951-9845-4B83-8136-BF02F25C02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8503" y="1936981"/>
            <a:ext cx="2344557" cy="136051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FF03145-E10B-4765-82C0-2400F199799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40" t="-3509" r="18681" b="3509"/>
          <a:stretch/>
        </p:blipFill>
        <p:spPr>
          <a:xfrm rot="10800000">
            <a:off x="4617193" y="5771915"/>
            <a:ext cx="1113701" cy="985474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030A8947-7046-4001-9965-D6E54CB0A2F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8" r="9797"/>
          <a:stretch/>
        </p:blipFill>
        <p:spPr>
          <a:xfrm>
            <a:off x="165100" y="4667123"/>
            <a:ext cx="1501253" cy="97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28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50722" y="1404731"/>
            <a:ext cx="8869444" cy="5171508"/>
          </a:xfrm>
        </p:spPr>
        <p:txBody>
          <a:bodyPr/>
          <a:lstStyle/>
          <a:p>
            <a:pPr marL="0" indent="0">
              <a:buNone/>
            </a:pPr>
            <a:r>
              <a:rPr lang="nl-BE" u="sng" dirty="0"/>
              <a:t>100 actievelingen w.o. deze pioniers</a:t>
            </a:r>
          </a:p>
          <a:p>
            <a:pPr marL="0" indent="0">
              <a:buNone/>
            </a:pPr>
            <a:endParaRPr lang="nl-BE" u="sng" dirty="0"/>
          </a:p>
          <a:p>
            <a:pPr marL="0" indent="0">
              <a:buNone/>
            </a:pPr>
            <a:endParaRPr lang="nl-BE" u="sng" dirty="0"/>
          </a:p>
          <a:p>
            <a:pPr marL="0" indent="0">
              <a:buNone/>
            </a:pPr>
            <a:endParaRPr lang="nl-BE" u="sng" dirty="0"/>
          </a:p>
          <a:p>
            <a:pPr marL="0" indent="0">
              <a:buNone/>
            </a:pPr>
            <a:endParaRPr lang="nl-BE" sz="1200" u="sng" dirty="0"/>
          </a:p>
          <a:p>
            <a:pPr marL="0" indent="0">
              <a:buNone/>
            </a:pPr>
            <a:r>
              <a:rPr lang="nl-BE" sz="1200" dirty="0">
                <a:solidFill>
                  <a:schemeClr val="tx1"/>
                </a:solidFill>
              </a:rPr>
              <a:t>      Eric	       André  	           Willy		Alain	Niels                 Myriam	       Erik en Jan	Lieven</a:t>
            </a:r>
          </a:p>
          <a:p>
            <a:pPr marL="0" indent="0">
              <a:buNone/>
            </a:pPr>
            <a:endParaRPr lang="nl-BE" sz="1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sz="1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sz="1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sz="1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sz="1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BE" sz="1200" dirty="0">
                <a:solidFill>
                  <a:schemeClr val="tx1"/>
                </a:solidFill>
              </a:rPr>
              <a:t>    </a:t>
            </a:r>
          </a:p>
          <a:p>
            <a:pPr marL="0" indent="0">
              <a:buNone/>
            </a:pPr>
            <a:r>
              <a:rPr lang="nl-BE" sz="1200" u="sng" dirty="0"/>
              <a:t>     </a:t>
            </a:r>
            <a:r>
              <a:rPr lang="nl-BE" sz="1200" dirty="0">
                <a:solidFill>
                  <a:schemeClr val="tx1"/>
                </a:solidFill>
              </a:rPr>
              <a:t>Jasper	       Ineke	        </a:t>
            </a:r>
            <a:r>
              <a:rPr lang="nl-BE" sz="1200" dirty="0" err="1">
                <a:solidFill>
                  <a:schemeClr val="tx1"/>
                </a:solidFill>
              </a:rPr>
              <a:t>Ignes</a:t>
            </a:r>
            <a:r>
              <a:rPr lang="nl-BE" sz="1200" dirty="0">
                <a:solidFill>
                  <a:schemeClr val="tx1"/>
                </a:solidFill>
              </a:rPr>
              <a:t> en Hugo       Lien	Sabine	   Yves en Veerle           Kristien	Joris</a:t>
            </a:r>
          </a:p>
          <a:p>
            <a:pPr marL="0" indent="0">
              <a:buNone/>
            </a:pPr>
            <a:endParaRPr lang="nl-BE" sz="1200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sz="1200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sz="1200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sz="1200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sz="1200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sz="1200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sz="1200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sz="1200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sz="1200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sz="1200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sz="1200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sz="1200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BE" sz="1200" dirty="0">
                <a:solidFill>
                  <a:schemeClr val="tx1"/>
                </a:solidFill>
              </a:rPr>
              <a:t>Marc </a:t>
            </a:r>
            <a:r>
              <a:rPr lang="nl-BE" sz="1200" dirty="0" err="1">
                <a:solidFill>
                  <a:schemeClr val="tx1"/>
                </a:solidFill>
              </a:rPr>
              <a:t>Bruneel</a:t>
            </a:r>
            <a:r>
              <a:rPr lang="nl-BE" sz="1200" dirty="0">
                <a:solidFill>
                  <a:schemeClr val="tx1"/>
                </a:solidFill>
              </a:rPr>
              <a:t> +2020	                Louis De Leeuw +2018	            Hugo Leon +2016		  René </a:t>
            </a:r>
            <a:r>
              <a:rPr lang="nl-BE" sz="1200" dirty="0" err="1">
                <a:solidFill>
                  <a:schemeClr val="tx1"/>
                </a:solidFill>
              </a:rPr>
              <a:t>Vlamir</a:t>
            </a:r>
            <a:r>
              <a:rPr lang="nl-BE" sz="1200" dirty="0">
                <a:solidFill>
                  <a:schemeClr val="tx1"/>
                </a:solidFill>
              </a:rPr>
              <a:t> +2016</a:t>
            </a:r>
          </a:p>
          <a:p>
            <a:pPr marL="0" indent="0">
              <a:buNone/>
            </a:pPr>
            <a:r>
              <a:rPr lang="nl-BE" sz="1200" dirty="0">
                <a:solidFill>
                  <a:schemeClr val="tx1"/>
                </a:solidFill>
              </a:rPr>
              <a:t>secretaris/voorzitter	                penningmeester		            natuurgids		  natuurbeheerder</a:t>
            </a:r>
            <a:endParaRPr lang="nl-BE" sz="1200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sz="1200" u="sng" dirty="0"/>
          </a:p>
          <a:p>
            <a:pPr marL="0" indent="0">
              <a:buNone/>
            </a:pPr>
            <a:endParaRPr lang="nl-BE" u="sng" dirty="0"/>
          </a:p>
          <a:p>
            <a:pPr marL="0" indent="0">
              <a:buNone/>
            </a:pPr>
            <a:endParaRPr lang="nl-BE" u="sng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nl-BE" dirty="0" err="1">
                <a:solidFill>
                  <a:srgbClr val="92D050"/>
                </a:solidFill>
              </a:rPr>
              <a:t>Natuur.vereniging</a:t>
            </a:r>
            <a:r>
              <a:rPr lang="nl-BE" dirty="0">
                <a:solidFill>
                  <a:srgbClr val="92D050"/>
                </a:solidFill>
              </a:rPr>
              <a:t>   </a:t>
            </a:r>
            <a:endParaRPr lang="nl-BE" b="1" dirty="0">
              <a:solidFill>
                <a:srgbClr val="92D050"/>
              </a:solidFill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F0133248-81FC-4327-9DDC-8B3D928D04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3552" r="7117"/>
          <a:stretch/>
        </p:blipFill>
        <p:spPr bwMode="auto">
          <a:xfrm>
            <a:off x="2669091" y="4373282"/>
            <a:ext cx="1854150" cy="20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3385911-E768-48D6-86C7-9EA0F2151A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1173" b="9674"/>
          <a:stretch/>
        </p:blipFill>
        <p:spPr>
          <a:xfrm>
            <a:off x="7166016" y="4371505"/>
            <a:ext cx="1482772" cy="209748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559F026-B2C1-45E9-B13E-64427916C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974" y="4373282"/>
            <a:ext cx="2048997" cy="206727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0A85BFD-E6B4-47DF-9C4C-8CA3E27510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3096"/>
          <a:stretch/>
        </p:blipFill>
        <p:spPr>
          <a:xfrm>
            <a:off x="4305538" y="3081380"/>
            <a:ext cx="1359986" cy="105798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017B83D-2447-437A-A079-67414897E0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974" y="1732816"/>
            <a:ext cx="860813" cy="110119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419BBE8C-E0FB-4BED-856B-D5C2132148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3104" y="3081996"/>
            <a:ext cx="892259" cy="104840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0D49463-2E6E-4DF0-8389-0D0A69AF59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6704" y="3031833"/>
            <a:ext cx="1219901" cy="1073857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C7C7DA1-75FE-443F-ABE1-3DE27CC035B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372"/>
          <a:stretch/>
        </p:blipFill>
        <p:spPr>
          <a:xfrm>
            <a:off x="6992780" y="3138655"/>
            <a:ext cx="1083630" cy="968533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F4748074-5A1B-4365-82E2-C39D29FAC6C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21236"/>
          <a:stretch/>
        </p:blipFill>
        <p:spPr>
          <a:xfrm>
            <a:off x="8136698" y="3031832"/>
            <a:ext cx="856580" cy="1073858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8CFC29B4-AF28-4DA6-8C08-E34A0F9E46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78755" y="1845201"/>
            <a:ext cx="1204927" cy="953900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82FFDFC7-C095-4E12-8754-FDF7A2AA29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77494" y="1834868"/>
            <a:ext cx="1010849" cy="953900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FCF2DD88-367C-491F-9F79-DE2E8EB68D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93345" y="1834868"/>
            <a:ext cx="1112651" cy="966250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8A7B980D-3CDC-412C-B3B0-0EC66C88CD7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13610"/>
          <a:stretch/>
        </p:blipFill>
        <p:spPr>
          <a:xfrm>
            <a:off x="163974" y="3073376"/>
            <a:ext cx="929182" cy="103783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E6FC47A-7C8C-4B8A-98FB-7F3296B95AB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33" y="1732816"/>
            <a:ext cx="894303" cy="1078485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FE607873-C0A4-498F-802A-CB12BE3F1AE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6" r="10903"/>
          <a:stretch/>
        </p:blipFill>
        <p:spPr>
          <a:xfrm>
            <a:off x="4398932" y="1857401"/>
            <a:ext cx="1006527" cy="9539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67221030-6B79-4136-9D74-3EF62231BA8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184" y="3081996"/>
            <a:ext cx="1029570" cy="1029570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930F8641-979B-40C2-937B-A9241A314D2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4" b="4889"/>
          <a:stretch/>
        </p:blipFill>
        <p:spPr>
          <a:xfrm>
            <a:off x="3316687" y="1870548"/>
            <a:ext cx="1006527" cy="940753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47F2F754-2ADB-4F44-96AB-67DE4FAD5B6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r="14960" b="5794"/>
          <a:stretch/>
        </p:blipFill>
        <p:spPr>
          <a:xfrm>
            <a:off x="2134880" y="1879508"/>
            <a:ext cx="1074905" cy="93179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E645565-9E27-453E-BD63-C3E94BBA172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253768" y="3081996"/>
            <a:ext cx="1048287" cy="103969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F75D05D5-55A2-4023-A17D-0E42BDB846BC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2"/>
          <a:stretch/>
        </p:blipFill>
        <p:spPr>
          <a:xfrm>
            <a:off x="5023795" y="4373282"/>
            <a:ext cx="1685827" cy="209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74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65100" y="1502914"/>
            <a:ext cx="5279096" cy="5101085"/>
          </a:xfrm>
        </p:spPr>
        <p:txBody>
          <a:bodyPr/>
          <a:lstStyle/>
          <a:p>
            <a:pPr marL="0" indent="0">
              <a:buNone/>
            </a:pPr>
            <a:r>
              <a:rPr lang="nl-BE" u="sng" dirty="0"/>
              <a:t>100 actievelingen oud en nieuw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nl-BE" dirty="0" err="1">
                <a:solidFill>
                  <a:srgbClr val="92D050"/>
                </a:solidFill>
              </a:rPr>
              <a:t>Natuur.vereniging</a:t>
            </a:r>
            <a:endParaRPr lang="nl-BE" b="1" dirty="0">
              <a:solidFill>
                <a:srgbClr val="92D050"/>
              </a:solidFill>
            </a:endParaRPr>
          </a:p>
        </p:txBody>
      </p:sp>
      <p:pic>
        <p:nvPicPr>
          <p:cNvPr id="5" name="Content Placeholder 6" descr="P1050297.JPG">
            <a:extLst>
              <a:ext uri="{FF2B5EF4-FFF2-40B4-BE49-F238E27FC236}">
                <a16:creationId xmlns:a16="http://schemas.microsoft.com/office/drawing/2014/main" id="{88DD5AAB-D91D-4A16-BEA8-4707297C81F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t="5128" r="10257" b="5128"/>
          <a:stretch>
            <a:fillRect/>
          </a:stretch>
        </p:blipFill>
        <p:spPr bwMode="auto">
          <a:xfrm>
            <a:off x="126872" y="3892955"/>
            <a:ext cx="3427017" cy="25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841ADE0-8E4C-4CDB-9529-E24BFF8553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805" y="3912552"/>
            <a:ext cx="5279095" cy="253106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F3AC019-E246-4D77-8F2A-AC01A2F76B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044" y="2057266"/>
            <a:ext cx="2235199" cy="167639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FD2CF2C-4D8E-4FE7-AFF5-CB29328DA6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89" y="2075773"/>
            <a:ext cx="2235199" cy="1676399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AB127F9-A8D4-4F5D-AF73-DD0E4B7A60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5" t="-552" r="193" b="1105"/>
          <a:stretch/>
        </p:blipFill>
        <p:spPr>
          <a:xfrm>
            <a:off x="4739954" y="2066521"/>
            <a:ext cx="1969888" cy="1667144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0DAC5032-DEEF-4DC7-A644-EB813520E4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9" y="2075772"/>
            <a:ext cx="2222859" cy="164863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8745ACE-5E82-435E-A93E-3C50D239664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5" r="26511"/>
          <a:stretch/>
        </p:blipFill>
        <p:spPr>
          <a:xfrm>
            <a:off x="6778307" y="2057266"/>
            <a:ext cx="2235935" cy="166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45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65100" y="1502914"/>
            <a:ext cx="5279096" cy="5884855"/>
          </a:xfrm>
        </p:spPr>
        <p:txBody>
          <a:bodyPr/>
          <a:lstStyle/>
          <a:p>
            <a:pPr marL="0" indent="0">
              <a:buNone/>
            </a:pPr>
            <a:r>
              <a:rPr lang="nl-BE" u="sng" dirty="0"/>
              <a:t>Kernvergaderingen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  <a:latin typeface="+mj-lt"/>
              </a:rPr>
              <a:t>Iedere maand behalve in juli: gemidd.7 deelnemers</a:t>
            </a:r>
          </a:p>
          <a:p>
            <a:pPr marL="0" indent="0">
              <a:buNone/>
            </a:pPr>
            <a:r>
              <a:rPr lang="nl-BE" u="sng" dirty="0"/>
              <a:t>Algemene vergadering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21.02.2021 online met zandkoekjes; 26 deelnemers</a:t>
            </a:r>
          </a:p>
          <a:p>
            <a:pPr marL="0" indent="0">
              <a:buNone/>
            </a:pPr>
            <a:endParaRPr lang="nl-BE" sz="2000" dirty="0">
              <a:solidFill>
                <a:schemeClr val="tx1"/>
              </a:solidFill>
              <a:latin typeface="Georgia" pitchFamily="18" charset="0"/>
            </a:endParaRPr>
          </a:p>
          <a:p>
            <a:pPr marL="0" indent="0">
              <a:buNone/>
            </a:pPr>
            <a:r>
              <a:rPr lang="nl-BE" u="sng" dirty="0"/>
              <a:t>Ledenwerving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  <a:latin typeface="+mn-lt"/>
              </a:rPr>
              <a:t>Brievenbusactie nav aankoop </a:t>
            </a:r>
            <a:r>
              <a:rPr lang="nl-BE" sz="1600" dirty="0" err="1">
                <a:solidFill>
                  <a:schemeClr val="tx1"/>
                </a:solidFill>
                <a:latin typeface="+mn-lt"/>
              </a:rPr>
              <a:t>Kattebroekbos</a:t>
            </a:r>
            <a:r>
              <a:rPr lang="nl-BE" sz="1600" dirty="0">
                <a:solidFill>
                  <a:schemeClr val="tx1"/>
                </a:solidFill>
                <a:latin typeface="+mn-lt"/>
              </a:rPr>
              <a:t>: 18000 bussen; kern + 2 jeugdverenigingen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  <a:latin typeface="+mn-lt"/>
              </a:rPr>
              <a:t>Grote toename ledenaantal: van 458 eind 2020 tot </a:t>
            </a:r>
            <a:r>
              <a:rPr lang="nl-BE" sz="1600" b="1" dirty="0">
                <a:solidFill>
                  <a:schemeClr val="tx1"/>
                </a:solidFill>
                <a:latin typeface="+mn-lt"/>
              </a:rPr>
              <a:t>579 </a:t>
            </a:r>
            <a:r>
              <a:rPr lang="nl-BE" sz="1600" dirty="0">
                <a:solidFill>
                  <a:schemeClr val="tx1"/>
                </a:solidFill>
                <a:latin typeface="+mn-lt"/>
              </a:rPr>
              <a:t>eind 2021: </a:t>
            </a:r>
            <a:r>
              <a:rPr lang="nl-BE" sz="1600" b="1" dirty="0">
                <a:solidFill>
                  <a:schemeClr val="tx1"/>
                </a:solidFill>
                <a:latin typeface="+mn-lt"/>
              </a:rPr>
              <a:t>+ 121 (of + 26,4 %)</a:t>
            </a:r>
          </a:p>
          <a:p>
            <a:pPr marL="0" indent="0">
              <a:buNone/>
            </a:pPr>
            <a:endParaRPr lang="nl-BE" u="sng" dirty="0"/>
          </a:p>
          <a:p>
            <a:pPr marL="0" indent="0">
              <a:buNone/>
            </a:pPr>
            <a:r>
              <a:rPr lang="nl-BE" u="sng" dirty="0"/>
              <a:t>Fondsenwerving</a:t>
            </a:r>
            <a:endParaRPr lang="nl-BE" sz="1800" u="sng" dirty="0"/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  <a:latin typeface="+mn-lt"/>
              </a:rPr>
              <a:t>Sponsorcampagne </a:t>
            </a:r>
            <a:r>
              <a:rPr lang="nl-BE" sz="1600" dirty="0" err="1">
                <a:solidFill>
                  <a:schemeClr val="tx1"/>
                </a:solidFill>
                <a:latin typeface="+mn-lt"/>
              </a:rPr>
              <a:t>Kattebroekbos</a:t>
            </a:r>
            <a:r>
              <a:rPr lang="nl-BE" sz="1600" dirty="0">
                <a:solidFill>
                  <a:schemeClr val="tx1"/>
                </a:solidFill>
                <a:latin typeface="+mn-lt"/>
              </a:rPr>
              <a:t>: </a:t>
            </a:r>
            <a:r>
              <a:rPr lang="nl-BE" sz="1600" b="1" dirty="0">
                <a:solidFill>
                  <a:schemeClr val="tx1"/>
                </a:solidFill>
                <a:latin typeface="+mn-lt"/>
              </a:rPr>
              <a:t>€ 23754</a:t>
            </a:r>
          </a:p>
          <a:p>
            <a:pPr marL="0" indent="0">
              <a:buNone/>
            </a:pPr>
            <a:r>
              <a:rPr lang="nl-BE" sz="1600">
                <a:solidFill>
                  <a:schemeClr val="tx1"/>
                </a:solidFill>
                <a:latin typeface="+mn-lt"/>
              </a:rPr>
              <a:t>Verkoop 80 </a:t>
            </a:r>
            <a:r>
              <a:rPr lang="nl-BE" sz="1600" dirty="0" err="1">
                <a:solidFill>
                  <a:schemeClr val="tx1"/>
                </a:solidFill>
                <a:latin typeface="+mn-lt"/>
              </a:rPr>
              <a:t>natuur.kalenders</a:t>
            </a:r>
            <a:r>
              <a:rPr lang="nl-BE" sz="1600" dirty="0">
                <a:solidFill>
                  <a:schemeClr val="tx1"/>
                </a:solidFill>
                <a:latin typeface="+mn-lt"/>
              </a:rPr>
              <a:t>: </a:t>
            </a:r>
            <a:r>
              <a:rPr lang="nl-BE" sz="1600" b="1" dirty="0">
                <a:solidFill>
                  <a:schemeClr val="tx1"/>
                </a:solidFill>
                <a:latin typeface="+mn-lt"/>
              </a:rPr>
              <a:t>€ 400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  <a:latin typeface="+mn-lt"/>
              </a:rPr>
              <a:t>Ledenwerving: </a:t>
            </a:r>
            <a:r>
              <a:rPr lang="nl-BE" sz="1600" b="1" dirty="0">
                <a:solidFill>
                  <a:schemeClr val="tx1"/>
                </a:solidFill>
                <a:latin typeface="+mn-lt"/>
              </a:rPr>
              <a:t>€ 1200</a:t>
            </a:r>
            <a:endParaRPr lang="nl-BE" sz="16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nl-BE" u="sng" dirty="0"/>
          </a:p>
          <a:p>
            <a:pPr marL="0" indent="0">
              <a:buNone/>
            </a:pPr>
            <a:r>
              <a:rPr lang="nl-BE" u="sng" dirty="0"/>
              <a:t>Clubhuis Ter Pede</a:t>
            </a:r>
            <a:endParaRPr lang="nl-BE" u="sng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Verder ingericht </a:t>
            </a:r>
            <a:r>
              <a:rPr lang="nl-BE" sz="1600" dirty="0" err="1">
                <a:solidFill>
                  <a:schemeClr val="tx1"/>
                </a:solidFill>
              </a:rPr>
              <a:t>ifv</a:t>
            </a:r>
            <a:r>
              <a:rPr lang="nl-BE" sz="1600" dirty="0">
                <a:solidFill>
                  <a:schemeClr val="tx1"/>
                </a:solidFill>
              </a:rPr>
              <a:t> intrek (in april) van Natuurpunt A.W.S.-terreinploeg: regenwatervoorziening, compostplek, pispaal, elektriciteitskeuring</a:t>
            </a:r>
            <a:endParaRPr lang="nl-BE" dirty="0"/>
          </a:p>
          <a:p>
            <a:endParaRPr lang="nl-BE" dirty="0"/>
          </a:p>
          <a:p>
            <a:pPr>
              <a:buNone/>
            </a:pPr>
            <a:endParaRPr lang="nl-BE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nl-BE" dirty="0" err="1">
                <a:solidFill>
                  <a:srgbClr val="92D050"/>
                </a:solidFill>
              </a:rPr>
              <a:t>Natuur.vereniging</a:t>
            </a:r>
            <a:r>
              <a:rPr lang="nl-BE" dirty="0">
                <a:solidFill>
                  <a:srgbClr val="92D050"/>
                </a:solidFill>
              </a:rPr>
              <a:t> 2021</a:t>
            </a:r>
            <a:endParaRPr lang="nl-BE" b="1" dirty="0">
              <a:solidFill>
                <a:srgbClr val="92D05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27F5EAA-08F9-4F8D-9817-71D5D8AE49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78404" y="2993965"/>
            <a:ext cx="1935166" cy="145137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60E4164A-64E4-4EEF-8BF2-0146ACDE65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74" r="21747"/>
          <a:stretch/>
        </p:blipFill>
        <p:spPr>
          <a:xfrm>
            <a:off x="5687745" y="2820658"/>
            <a:ext cx="957481" cy="173522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72AF5AA-9510-404B-AC3F-D23EB7205F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552" y="4561948"/>
            <a:ext cx="3003018" cy="204205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5929EB5-090B-4D7D-8D40-4D5A4F7ADD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632" y="1523042"/>
            <a:ext cx="2876857" cy="129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86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65099" y="1502916"/>
            <a:ext cx="8557987" cy="5101084"/>
          </a:xfrm>
        </p:spPr>
        <p:txBody>
          <a:bodyPr/>
          <a:lstStyle/>
          <a:p>
            <a:pPr marL="0" indent="0">
              <a:buNone/>
            </a:pPr>
            <a:r>
              <a:rPr lang="nl-BE" u="sng" dirty="0">
                <a:solidFill>
                  <a:srgbClr val="00646C"/>
                </a:solidFill>
              </a:rPr>
              <a:t>Communicatie</a:t>
            </a:r>
          </a:p>
          <a:p>
            <a:pPr marL="0" indent="0">
              <a:buNone/>
            </a:pPr>
            <a:endParaRPr lang="nl-BE" u="sng" dirty="0">
              <a:solidFill>
                <a:srgbClr val="00646C"/>
              </a:solidFill>
            </a:endParaRPr>
          </a:p>
          <a:p>
            <a:pPr marL="0" indent="0">
              <a:buNone/>
            </a:pPr>
            <a:r>
              <a:rPr lang="nl-BE" sz="1600" b="1" u="sng" dirty="0" err="1">
                <a:solidFill>
                  <a:schemeClr val="tx1"/>
                </a:solidFill>
              </a:rPr>
              <a:t>Natuur.contact</a:t>
            </a:r>
            <a:r>
              <a:rPr lang="nl-BE" sz="1600" b="1" u="sng" dirty="0">
                <a:solidFill>
                  <a:schemeClr val="tx1"/>
                </a:solidFill>
              </a:rPr>
              <a:t>: 4 edities</a:t>
            </a:r>
          </a:p>
          <a:p>
            <a:pPr marL="0" indent="0">
              <a:buNone/>
            </a:pPr>
            <a:r>
              <a:rPr lang="nl-BE" sz="1600" b="1" u="sng" dirty="0">
                <a:solidFill>
                  <a:schemeClr val="tx1"/>
                </a:solidFill>
              </a:rPr>
              <a:t>Websites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  <a:latin typeface="+mn-lt"/>
              </a:rPr>
              <a:t>nieuw: www. natuurpunt.be/</a:t>
            </a:r>
            <a:r>
              <a:rPr lang="nl-BE" sz="1600" dirty="0" err="1">
                <a:solidFill>
                  <a:schemeClr val="tx1"/>
                </a:solidFill>
                <a:latin typeface="+mn-lt"/>
              </a:rPr>
              <a:t>dilbeek</a:t>
            </a:r>
            <a:r>
              <a:rPr lang="nl-BE" sz="1600" dirty="0">
                <a:solidFill>
                  <a:schemeClr val="tx1"/>
                </a:solidFill>
                <a:latin typeface="+mn-lt"/>
              </a:rPr>
              <a:t> en </a:t>
            </a:r>
            <a:r>
              <a:rPr lang="nl-BE" sz="1600" dirty="0">
                <a:solidFill>
                  <a:schemeClr val="tx1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npdilbeek@gmail.com</a:t>
            </a:r>
            <a:r>
              <a:rPr lang="nl-BE" sz="1600" dirty="0">
                <a:solidFill>
                  <a:schemeClr val="tx1"/>
                </a:solidFill>
                <a:latin typeface="+mn-lt"/>
              </a:rPr>
              <a:t>;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  <a:latin typeface="+mn-lt"/>
              </a:rPr>
              <a:t>ook nog </a:t>
            </a:r>
            <a:r>
              <a:rPr lang="nl-BE" sz="1600" dirty="0">
                <a:solidFill>
                  <a:srgbClr val="0563C1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www.natuurpunt-dilbeek.</a:t>
            </a:r>
            <a:r>
              <a:rPr lang="nl-BE" sz="1600" dirty="0">
                <a:solidFill>
                  <a:schemeClr val="tx1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</a:t>
            </a:r>
            <a:r>
              <a:rPr lang="nl-BE" sz="1600" dirty="0">
                <a:solidFill>
                  <a:schemeClr val="tx1"/>
                </a:solidFill>
                <a:latin typeface="+mn-lt"/>
              </a:rPr>
              <a:t> en info@natuurpunt-dilbeek.be</a:t>
            </a:r>
          </a:p>
          <a:p>
            <a:pPr marL="0" indent="0">
              <a:buNone/>
            </a:pPr>
            <a:r>
              <a:rPr lang="nl-BE" sz="1600" b="1" u="sng" dirty="0">
                <a:solidFill>
                  <a:schemeClr val="tx1"/>
                </a:solidFill>
              </a:rPr>
              <a:t>Facebook</a:t>
            </a:r>
            <a:endParaRPr lang="nl-BE" sz="1600" b="1" u="sng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endParaRPr lang="nl-BE" sz="14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nl-BE" u="sng" dirty="0">
                <a:latin typeface="+mn-lt"/>
              </a:rPr>
              <a:t>Regionale samenwerking</a:t>
            </a:r>
          </a:p>
          <a:p>
            <a:pPr lvl="1"/>
            <a:r>
              <a:rPr lang="nl-BE" sz="1600" dirty="0">
                <a:solidFill>
                  <a:schemeClr val="tx1"/>
                </a:solidFill>
                <a:latin typeface="+mn-lt"/>
              </a:rPr>
              <a:t>Bestuur Regionaal landschap </a:t>
            </a:r>
            <a:r>
              <a:rPr lang="nl-BE" sz="1600" dirty="0" err="1">
                <a:solidFill>
                  <a:schemeClr val="tx1"/>
                </a:solidFill>
                <a:latin typeface="+mn-lt"/>
              </a:rPr>
              <a:t>Pajottenland</a:t>
            </a:r>
            <a:r>
              <a:rPr lang="nl-BE" sz="1600" dirty="0">
                <a:solidFill>
                  <a:schemeClr val="tx1"/>
                </a:solidFill>
                <a:latin typeface="+mn-lt"/>
              </a:rPr>
              <a:t> en Zennevallei</a:t>
            </a:r>
          </a:p>
          <a:p>
            <a:pPr lvl="1"/>
            <a:r>
              <a:rPr lang="nl-BE" sz="1600" dirty="0">
                <a:solidFill>
                  <a:schemeClr val="tx1"/>
                </a:solidFill>
                <a:latin typeface="+mn-lt"/>
              </a:rPr>
              <a:t>AV nieuw opgerichte vzw Natuurpunt </a:t>
            </a:r>
            <a:r>
              <a:rPr lang="nl-BE" sz="1600" dirty="0" err="1">
                <a:solidFill>
                  <a:schemeClr val="tx1"/>
                </a:solidFill>
                <a:latin typeface="+mn-lt"/>
              </a:rPr>
              <a:t>Pajottenland</a:t>
            </a:r>
            <a:r>
              <a:rPr lang="nl-BE" sz="1600" dirty="0">
                <a:solidFill>
                  <a:schemeClr val="tx1"/>
                </a:solidFill>
                <a:latin typeface="+mn-lt"/>
              </a:rPr>
              <a:t> en Zennevallei</a:t>
            </a:r>
          </a:p>
          <a:p>
            <a:pPr lvl="1"/>
            <a:endParaRPr lang="nl-BE" sz="16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nl-BE" u="sng" dirty="0"/>
              <a:t>Aaibaar eerbetoon aan Marc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6-11 oktober: gedenkplek en gedenkbank                               13 oktober: geboorte Marc-Marie</a:t>
            </a:r>
            <a:endParaRPr lang="nl-BE" sz="1600" dirty="0">
              <a:solidFill>
                <a:schemeClr val="tx1"/>
              </a:solidFill>
              <a:latin typeface="Georgia" pitchFamily="18" charset="0"/>
            </a:endParaRPr>
          </a:p>
          <a:p>
            <a:pPr lvl="2"/>
            <a:endParaRPr lang="nl-BE" dirty="0"/>
          </a:p>
          <a:p>
            <a:endParaRPr lang="nl-BE" dirty="0"/>
          </a:p>
          <a:p>
            <a:pPr>
              <a:buNone/>
            </a:pPr>
            <a:endParaRPr lang="nl-BE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nl-BE" dirty="0" err="1">
                <a:solidFill>
                  <a:srgbClr val="92D050"/>
                </a:solidFill>
              </a:rPr>
              <a:t>Natuur.vereniging</a:t>
            </a:r>
            <a:r>
              <a:rPr lang="nl-BE" dirty="0">
                <a:solidFill>
                  <a:srgbClr val="92D050"/>
                </a:solidFill>
              </a:rPr>
              <a:t> 2021</a:t>
            </a:r>
            <a:endParaRPr lang="nl-BE" b="1" dirty="0">
              <a:solidFill>
                <a:srgbClr val="92D050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9FC1713-8C63-4BD2-B4DC-9A4157AF3A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28936" y="5384394"/>
            <a:ext cx="1749964" cy="131247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8B2A58C-6229-4A86-8970-F5D7D2F30E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51093" y="5398907"/>
            <a:ext cx="1749967" cy="131247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02CAC56-ED8F-4C8C-ABB3-C9E39F6ABB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40016" y="5384390"/>
            <a:ext cx="1749965" cy="131247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B77207E2-31B6-46B3-8AE6-D08C98C569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54383" y="5384390"/>
            <a:ext cx="1749971" cy="131247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3DB8BF8-3C2D-4523-AEDA-A996F64F72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329" y="1933724"/>
            <a:ext cx="1605664" cy="224094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2E235C1-A7E8-42A8-8CDE-05365D132D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2" y="5384390"/>
            <a:ext cx="1749969" cy="131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56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257446" y="1587500"/>
            <a:ext cx="8629107" cy="5270500"/>
          </a:xfrm>
        </p:spPr>
        <p:txBody>
          <a:bodyPr/>
          <a:lstStyle/>
          <a:p>
            <a:pPr marL="0" indent="0">
              <a:buNone/>
            </a:pPr>
            <a:r>
              <a:rPr lang="nl-BE" sz="2800" b="1" u="sng" dirty="0" err="1">
                <a:solidFill>
                  <a:srgbClr val="92D050"/>
                </a:solidFill>
              </a:rPr>
              <a:t>Natuur.vereniging</a:t>
            </a:r>
            <a:endParaRPr lang="nl-BE" sz="2800" b="1" u="sng" dirty="0"/>
          </a:p>
          <a:p>
            <a:pPr marL="0" indent="0">
              <a:buNone/>
            </a:pPr>
            <a:r>
              <a:rPr lang="nl-BE" b="1" dirty="0">
                <a:solidFill>
                  <a:schemeClr val="tx1"/>
                </a:solidFill>
              </a:rPr>
              <a:t>Verder vergaderen 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brainstorm over toekomst: verjonging, natuurbeheer, 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klimaatvriendelijke werking, natuurgidsenwerking,…</a:t>
            </a:r>
          </a:p>
          <a:p>
            <a:pPr marL="0" indent="0">
              <a:buNone/>
            </a:pPr>
            <a:r>
              <a:rPr lang="nl-BE" b="1" dirty="0">
                <a:solidFill>
                  <a:schemeClr val="tx1"/>
                </a:solidFill>
              </a:rPr>
              <a:t>Ledenwerving: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streven naar 600 leden</a:t>
            </a:r>
          </a:p>
          <a:p>
            <a:pPr marL="0" indent="0">
              <a:buNone/>
            </a:pPr>
            <a:r>
              <a:rPr lang="nl-BE" b="1" dirty="0">
                <a:solidFill>
                  <a:schemeClr val="tx1"/>
                </a:solidFill>
              </a:rPr>
              <a:t>Fondsenwerving:</a:t>
            </a:r>
          </a:p>
          <a:p>
            <a:pPr marL="0" indent="0">
              <a:buNone/>
            </a:pPr>
            <a:r>
              <a:rPr lang="nl-BE" sz="1600" dirty="0" err="1">
                <a:solidFill>
                  <a:schemeClr val="tx1"/>
                </a:solidFill>
              </a:rPr>
              <a:t>i.f.v</a:t>
            </a:r>
            <a:r>
              <a:rPr lang="nl-BE" sz="1600" dirty="0">
                <a:solidFill>
                  <a:schemeClr val="tx1"/>
                </a:solidFill>
              </a:rPr>
              <a:t>. dekken zelffinanciering </a:t>
            </a:r>
            <a:r>
              <a:rPr lang="nl-BE" sz="1600" dirty="0" err="1">
                <a:solidFill>
                  <a:schemeClr val="tx1"/>
                </a:solidFill>
              </a:rPr>
              <a:t>Kattebroekbos</a:t>
            </a:r>
            <a:endParaRPr lang="nl-BE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BE" b="1" dirty="0">
                <a:solidFill>
                  <a:schemeClr val="tx1"/>
                </a:solidFill>
              </a:rPr>
              <a:t>Beter communiceren: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1 website: www.natuurpunt.be/dilbeek;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1 mailadres: npdilbeek@gmail.com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1 maandelijkse mail voor elke activiteit</a:t>
            </a:r>
          </a:p>
          <a:p>
            <a:pPr marL="0" indent="0">
              <a:buNone/>
            </a:pPr>
            <a:r>
              <a:rPr lang="nl-BE" b="1" dirty="0">
                <a:solidFill>
                  <a:schemeClr val="tx1"/>
                </a:solidFill>
              </a:rPr>
              <a:t>Nauwer regionaal samenwerken</a:t>
            </a:r>
            <a:r>
              <a:rPr lang="nl-BE" sz="1800" dirty="0">
                <a:solidFill>
                  <a:schemeClr val="tx1"/>
                </a:solidFill>
              </a:rPr>
              <a:t>: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afstemming activiteitenkalenders binnen 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Natuurpunt </a:t>
            </a:r>
            <a:r>
              <a:rPr lang="nl-BE" sz="1600" dirty="0" err="1">
                <a:solidFill>
                  <a:schemeClr val="tx1"/>
                </a:solidFill>
              </a:rPr>
              <a:t>Pajottenland</a:t>
            </a:r>
            <a:r>
              <a:rPr lang="nl-BE" sz="1600" dirty="0">
                <a:solidFill>
                  <a:schemeClr val="tx1"/>
                </a:solidFill>
              </a:rPr>
              <a:t> &amp; Zennevallei</a:t>
            </a:r>
          </a:p>
          <a:p>
            <a:pPr marL="0" indent="0">
              <a:buNone/>
            </a:pPr>
            <a:r>
              <a:rPr lang="nl-BE" b="1" dirty="0">
                <a:solidFill>
                  <a:schemeClr val="tx1"/>
                </a:solidFill>
              </a:rPr>
              <a:t>Clubhuis: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afwerking </a:t>
            </a:r>
            <a:r>
              <a:rPr lang="nl-BE" sz="1600" dirty="0" err="1">
                <a:solidFill>
                  <a:schemeClr val="tx1"/>
                </a:solidFill>
              </a:rPr>
              <a:t>i.f.v.klimaatneutrale</a:t>
            </a:r>
            <a:r>
              <a:rPr lang="nl-BE" sz="1600" dirty="0">
                <a:solidFill>
                  <a:schemeClr val="tx1"/>
                </a:solidFill>
              </a:rPr>
              <a:t> verwarming, 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overstromingspreventie</a:t>
            </a:r>
          </a:p>
          <a:p>
            <a:pPr marL="0" indent="0">
              <a:buNone/>
            </a:pPr>
            <a:br>
              <a:rPr lang="nl-BE" sz="2800" b="1" u="sng" dirty="0">
                <a:solidFill>
                  <a:srgbClr val="92D050"/>
                </a:solidFill>
              </a:rPr>
            </a:br>
            <a:endParaRPr lang="nl-BE" sz="1800" b="1" dirty="0">
              <a:solidFill>
                <a:schemeClr val="tx1"/>
              </a:solidFill>
            </a:endParaRPr>
          </a:p>
          <a:p>
            <a:pPr marL="180000" lvl="2" indent="0">
              <a:buNone/>
            </a:pPr>
            <a:endParaRPr lang="nl-BE" sz="2000" dirty="0">
              <a:solidFill>
                <a:srgbClr val="0070C0"/>
              </a:solidFill>
              <a:latin typeface="+mn-lt"/>
            </a:endParaRPr>
          </a:p>
          <a:p>
            <a:pPr marL="180000" lvl="2" indent="0">
              <a:buNone/>
            </a:pPr>
            <a:endParaRPr lang="nl-BE" sz="2000" dirty="0">
              <a:solidFill>
                <a:srgbClr val="0070C0"/>
              </a:solidFill>
              <a:latin typeface="+mn-lt"/>
            </a:endParaRPr>
          </a:p>
          <a:p>
            <a:pPr marL="180000" lvl="2" indent="0">
              <a:buNone/>
            </a:pPr>
            <a:endParaRPr lang="nl-BE" sz="2000" dirty="0">
              <a:solidFill>
                <a:srgbClr val="0070C0"/>
              </a:solidFill>
              <a:latin typeface="+mn-lt"/>
            </a:endParaRPr>
          </a:p>
          <a:p>
            <a:pPr lvl="2"/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endParaRPr lang="nl-BE" dirty="0"/>
          </a:p>
          <a:p>
            <a:pPr lvl="2">
              <a:buNone/>
            </a:pPr>
            <a:endParaRPr lang="nl-BE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nl-BE" dirty="0">
                <a:solidFill>
                  <a:srgbClr val="92D050"/>
                </a:solidFill>
              </a:rPr>
              <a:t>Natuurpunt Dilbeek 2022</a:t>
            </a:r>
            <a:endParaRPr lang="nl-BE" b="1" dirty="0">
              <a:solidFill>
                <a:srgbClr val="92D05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9873584-16F4-4613-8D5D-1B42D4F0A3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97810" y="3148748"/>
            <a:ext cx="1881286" cy="141096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234D3B3-3BC6-4DB3-96E2-19377147EB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768" y="4688370"/>
            <a:ext cx="4182785" cy="204097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5126741-D9BC-4135-9B87-9583D95F6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850" y="1584186"/>
            <a:ext cx="2088703" cy="297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5141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atuurpu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" id="{46FBD5C1-ECF6-44A9-9F38-4D9FED6A2738}" vid="{0CA7E6FE-E0D6-4E9E-971C-033158F5F3BB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26704</TotalTime>
  <Words>767</Words>
  <Application>Microsoft Office PowerPoint</Application>
  <PresentationFormat>Diavoorstelling (4:3)</PresentationFormat>
  <Paragraphs>168</Paragraphs>
  <Slides>10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Georgia</vt:lpstr>
      <vt:lpstr>Wingdings</vt:lpstr>
      <vt:lpstr>Kantoorthema</vt:lpstr>
      <vt:lpstr>PowerPoint-presentatie</vt:lpstr>
      <vt:lpstr>Natuur.vereniging</vt:lpstr>
      <vt:lpstr>Natuur.vereniging</vt:lpstr>
      <vt:lpstr>Natuur.vereniging</vt:lpstr>
      <vt:lpstr>Natuur.vereniging   </vt:lpstr>
      <vt:lpstr>Natuur.vereniging</vt:lpstr>
      <vt:lpstr>Natuur.vereniging 2021</vt:lpstr>
      <vt:lpstr>Natuur.vereniging 2021</vt:lpstr>
      <vt:lpstr>Natuurpunt Dilbeek 2022</vt:lpstr>
      <vt:lpstr>Natuurpunt Dilbeek 2022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Joris Gansemans</dc:creator>
  <cp:lastModifiedBy>eric De Jonge</cp:lastModifiedBy>
  <cp:revision>1209</cp:revision>
  <cp:lastPrinted>2022-03-07T20:55:49Z</cp:lastPrinted>
  <dcterms:created xsi:type="dcterms:W3CDTF">2014-03-26T16:36:33Z</dcterms:created>
  <dcterms:modified xsi:type="dcterms:W3CDTF">2022-03-22T19:34:06Z</dcterms:modified>
</cp:coreProperties>
</file>