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47" r:id="rId2"/>
    <p:sldId id="440" r:id="rId3"/>
    <p:sldId id="447" r:id="rId4"/>
    <p:sldId id="448" r:id="rId5"/>
    <p:sldId id="453" r:id="rId6"/>
    <p:sldId id="301" r:id="rId7"/>
    <p:sldId id="349" r:id="rId8"/>
    <p:sldId id="368" r:id="rId9"/>
    <p:sldId id="384" r:id="rId10"/>
  </p:sldIdLst>
  <p:sldSz cx="9144000" cy="6858000" type="screen4x3"/>
  <p:notesSz cx="7086600" cy="93726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De Jonge" initials="eDJ" lastIdx="6" clrIdx="0">
    <p:extLst>
      <p:ext uri="{19B8F6BF-5375-455C-9EA6-DF929625EA0E}">
        <p15:presenceInfo xmlns:p15="http://schemas.microsoft.com/office/powerpoint/2012/main" userId="296e97c8187d6f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B6E"/>
    <a:srgbClr val="007C86"/>
    <a:srgbClr val="00646C"/>
    <a:srgbClr val="467990"/>
    <a:srgbClr val="419575"/>
    <a:srgbClr val="D8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792" autoAdjust="0"/>
  </p:normalViewPr>
  <p:slideViewPr>
    <p:cSldViewPr snapToGrid="0">
      <p:cViewPr varScale="1">
        <p:scale>
          <a:sx n="61" d="100"/>
          <a:sy n="61" d="100"/>
        </p:scale>
        <p:origin x="146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 Rampelbergh" userId="9d1b6874f86e155f" providerId="LiveId" clId="{293EF380-6F17-4148-9B26-EB56F739608A}"/>
    <pc:docChg chg="delSld">
      <pc:chgData name="fre Rampelbergh" userId="9d1b6874f86e155f" providerId="LiveId" clId="{293EF380-6F17-4148-9B26-EB56F739608A}" dt="2022-03-27T09:10:40.914" v="0" actId="47"/>
      <pc:docMkLst>
        <pc:docMk/>
      </pc:docMkLst>
      <pc:sldChg chg="del">
        <pc:chgData name="fre Rampelbergh" userId="9d1b6874f86e155f" providerId="LiveId" clId="{293EF380-6F17-4148-9B26-EB56F739608A}" dt="2022-03-27T09:10:40.914" v="0" actId="47"/>
        <pc:sldMkLst>
          <pc:docMk/>
          <pc:sldMk cId="746444408" sldId="4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2" tIns="47021" rIns="94042" bIns="47021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14101" y="0"/>
            <a:ext cx="3070860" cy="470258"/>
          </a:xfrm>
          <a:prstGeom prst="rect">
            <a:avLst/>
          </a:prstGeom>
        </p:spPr>
        <p:txBody>
          <a:bodyPr vert="horz" lIns="94042" tIns="47021" rIns="94042" bIns="47021" rtlCol="0"/>
          <a:lstStyle>
            <a:lvl1pPr algn="r">
              <a:defRPr sz="1200"/>
            </a:lvl1pPr>
          </a:lstStyle>
          <a:p>
            <a:fld id="{D4B92C56-513E-40D0-9DC5-F135CA5AF059}" type="datetimeFigureOut">
              <a:rPr lang="nl-BE" smtClean="0"/>
              <a:pPr/>
              <a:t>27/03/2022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71575"/>
            <a:ext cx="4219575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2" tIns="47021" rIns="94042" bIns="4702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2" tIns="47021" rIns="94042" bIns="47021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902345"/>
            <a:ext cx="3070860" cy="470257"/>
          </a:xfrm>
          <a:prstGeom prst="rect">
            <a:avLst/>
          </a:prstGeom>
        </p:spPr>
        <p:txBody>
          <a:bodyPr vert="horz" lIns="94042" tIns="47021" rIns="94042" bIns="47021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14101" y="8902345"/>
            <a:ext cx="3070860" cy="470257"/>
          </a:xfrm>
          <a:prstGeom prst="rect">
            <a:avLst/>
          </a:prstGeom>
        </p:spPr>
        <p:txBody>
          <a:bodyPr vert="horz" lIns="94042" tIns="47021" rIns="94042" bIns="47021" rtlCol="0" anchor="b"/>
          <a:lstStyle>
            <a:lvl1pPr algn="r">
              <a:defRPr sz="1200"/>
            </a:lvl1pPr>
          </a:lstStyle>
          <a:p>
            <a:fld id="{796DDC38-5EDC-4BC1-AC9B-02E63AD19168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4263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2309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807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6246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6321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324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030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661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D1AC-F4BE-4FAB-ADBF-B77D1012B122}" type="datetimeFigureOut">
              <a:rPr lang="nl-BE"/>
              <a:pPr>
                <a:defRPr/>
              </a:pPr>
              <a:t>27/03/2022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F442-9DE4-4FEC-B98E-B52FEFEB055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1360599" y="5458312"/>
            <a:ext cx="6422801" cy="52322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800" b="0" dirty="0">
                <a:solidFill>
                  <a:srgbClr val="007C86"/>
                </a:solidFill>
                <a:latin typeface="+mj-lt"/>
              </a:rPr>
              <a:t>Presentatie door:</a:t>
            </a:r>
          </a:p>
        </p:txBody>
      </p:sp>
    </p:spTree>
    <p:extLst>
      <p:ext uri="{BB962C8B-B14F-4D97-AF65-F5344CB8AC3E}">
        <p14:creationId xmlns:p14="http://schemas.microsoft.com/office/powerpoint/2010/main" val="2725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kel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D1AC-F4BE-4FAB-ADBF-B77D1012B122}" type="datetimeFigureOut">
              <a:rPr lang="nl-BE"/>
              <a:pPr>
                <a:defRPr/>
              </a:pPr>
              <a:t>27/03/2022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F442-9DE4-4FEC-B98E-B52FEFEB055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65100" y="199491"/>
            <a:ext cx="8813800" cy="6477534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46799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br>
              <a:rPr lang="nl-NL" noProof="0" dirty="0"/>
            </a:br>
            <a:br>
              <a:rPr lang="nl-NL" noProof="0" dirty="0"/>
            </a:br>
            <a:br>
              <a:rPr lang="nl-NL" noProof="0" dirty="0"/>
            </a:br>
            <a:br>
              <a:rPr lang="nl-NL" noProof="0" dirty="0"/>
            </a:br>
            <a:r>
              <a:rPr lang="nl-NL" noProof="0" dirty="0"/>
              <a:t>Klik op het pictogram om een afbeelding toe te voegen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98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8193" y="1846555"/>
            <a:ext cx="8647611" cy="4332176"/>
          </a:xfr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sz="2000" baseline="0">
                <a:solidFill>
                  <a:srgbClr val="007C86"/>
                </a:solidFill>
                <a:latin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 sz="1800" baseline="0">
                <a:solidFill>
                  <a:srgbClr val="007C86"/>
                </a:solidFill>
                <a:latin typeface="Arial" pitchFamily="34" charset="0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>
                    <a:lumMod val="50000"/>
                  </a:schemeClr>
                </a:solidFill>
                <a:latin typeface="Georgia" pitchFamily="18" charset="0"/>
                <a:cs typeface="Arial" pitchFamily="34" charset="0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/>
          </a:p>
          <a:p>
            <a:pPr lvl="0"/>
            <a:endParaRPr lang="en-US" alt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A45E-47C8-4851-A457-AFF781E99A5D}" type="datetimeFigureOut">
              <a:rPr lang="nl-BE"/>
              <a:pPr>
                <a:defRPr/>
              </a:pPr>
              <a:t>27/03/2022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70F2D-9A52-49D8-918C-EA870A04B2E1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70000"/>
              </a:lnSpc>
              <a:defRPr sz="3600" b="0" i="0" cap="none" baseline="0">
                <a:latin typeface="Arial Black" pitchFamily="34" charset="0"/>
              </a:defRPr>
            </a:lvl1pPr>
          </a:lstStyle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367278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1617664"/>
            <a:ext cx="8793162" cy="4503736"/>
          </a:xfrm>
        </p:spPr>
        <p:txBody>
          <a:bodyPr/>
          <a:lstStyle>
            <a:lvl1pPr marL="0" indent="0">
              <a:buNone/>
              <a:defRPr sz="2800">
                <a:solidFill>
                  <a:srgbClr val="46799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31E0D-2ADF-40D2-A62D-6CAC25F4A842}" type="datetimeFigureOut">
              <a:rPr lang="nl-BE"/>
              <a:pPr>
                <a:defRPr/>
              </a:pPr>
              <a:t>27/03/2022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E3D4E-3AE0-4706-88CA-CE0A0670B9C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235116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65100" y="1520825"/>
            <a:ext cx="4114800" cy="4656138"/>
          </a:xfr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467990"/>
                </a:solidFill>
                <a:latin typeface="Arial" pitchFamily="34" charset="0"/>
                <a:cs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9450" y="1530349"/>
            <a:ext cx="4489450" cy="4646613"/>
          </a:xfr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lang="nl-NL" altLang="nl-BE" sz="2000" b="0" kern="1200" baseline="0" smtClean="0">
                <a:solidFill>
                  <a:srgbClr val="46799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defRPr lang="nl-NL" altLang="nl-BE" sz="1800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720000" indent="-180000">
              <a:lnSpc>
                <a:spcPct val="100000"/>
              </a:lnSpc>
              <a:spcBef>
                <a:spcPts val="0"/>
              </a:spcBef>
              <a:defRPr sz="1400"/>
            </a:lvl4pPr>
            <a:lvl5pPr marL="900000" indent="-180000">
              <a:lnSpc>
                <a:spcPct val="10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8BE2D-9783-4473-9ED6-2BD5BECFC7A1}" type="datetimeFigureOut">
              <a:rPr lang="nl-BE"/>
              <a:pPr>
                <a:defRPr/>
              </a:pPr>
              <a:t>27/03/2022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715E-64C4-4B3C-9835-AE010609B52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134792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CE8D-DA1F-4033-B5F5-FB57ABAD2999}" type="datetimeFigureOut">
              <a:rPr lang="nl-BE"/>
              <a:pPr>
                <a:defRPr/>
              </a:pPr>
              <a:t>27/03/2022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BBB7F-4BED-4F04-87D3-33644A75BD7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139718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5100" y="1524000"/>
            <a:ext cx="88138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modelstijlen te bewerken</a:t>
            </a:r>
          </a:p>
          <a:p>
            <a:pPr lvl="1"/>
            <a:r>
              <a:rPr lang="nl-NL" altLang="nl-BE" dirty="0"/>
              <a:t>Tweede niveau</a:t>
            </a:r>
          </a:p>
          <a:p>
            <a:pPr lvl="2"/>
            <a:r>
              <a:rPr lang="nl-NL" altLang="nl-BE" dirty="0"/>
              <a:t>Derde niveau</a:t>
            </a:r>
          </a:p>
          <a:p>
            <a:pPr lvl="3"/>
            <a:r>
              <a:rPr lang="nl-NL" altLang="nl-BE" dirty="0"/>
              <a:t>Vierde niveau</a:t>
            </a:r>
          </a:p>
          <a:p>
            <a:pPr lvl="4"/>
            <a:r>
              <a:rPr lang="nl-NL" altLang="nl-BE" dirty="0"/>
              <a:t>Vijfde niveau</a:t>
            </a:r>
            <a:endParaRPr lang="en-US" alt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A05575-FF58-4ACF-9257-59269CA1DDB4}" type="datetimeFigureOut">
              <a:rPr lang="nl-BE"/>
              <a:pPr>
                <a:defRPr/>
              </a:pPr>
              <a:t>27/03/2022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0EBDE0-35B8-417D-9918-8F77C06A173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9" r:id="rId2"/>
    <p:sldLayoutId id="2147483708" r:id="rId3"/>
    <p:sldLayoutId id="2147483699" r:id="rId4"/>
    <p:sldLayoutId id="2147483700" r:id="rId5"/>
    <p:sldLayoutId id="2147483702" r:id="rId6"/>
  </p:sldLayoutIdLst>
  <p:txStyles>
    <p:titleStyle>
      <a:lvl1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 baseline="0">
          <a:solidFill>
            <a:srgbClr val="00646C"/>
          </a:solidFill>
          <a:latin typeface="+mj-lt"/>
          <a:ea typeface="+mj-ea"/>
          <a:cs typeface="+mj-cs"/>
        </a:defRPr>
      </a:lvl1pPr>
      <a:lvl2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2pPr>
      <a:lvl3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3pPr>
      <a:lvl4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4pPr>
      <a:lvl5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b="0" kern="1200" baseline="0">
          <a:solidFill>
            <a:srgbClr val="419575"/>
          </a:solidFill>
          <a:latin typeface="Arial" pitchFamily="34" charset="0"/>
          <a:ea typeface="+mn-ea"/>
          <a:cs typeface="Arial" pitchFamily="34" charset="0"/>
        </a:defRPr>
      </a:lvl1pPr>
      <a:lvl2pPr marL="36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54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3pPr>
      <a:lvl4pPr marL="72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4pPr>
      <a:lvl5pPr marL="90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emf"/><Relationship Id="rId1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20.JP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7.png"/><Relationship Id="rId10" Type="http://schemas.openxmlformats.org/officeDocument/2006/relationships/image" Target="../media/image61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BF4C537-2B23-4483-8FA7-3B8696509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5656" y="0"/>
            <a:ext cx="9209655" cy="684145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FF6619A-F87F-45F4-93D8-F85457F427F8}"/>
              </a:ext>
            </a:extLst>
          </p:cNvPr>
          <p:cNvSpPr txBox="1"/>
          <p:nvPr/>
        </p:nvSpPr>
        <p:spPr>
          <a:xfrm>
            <a:off x="1115668" y="435167"/>
            <a:ext cx="61926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ln w="6350" cmpd="dbl">
                  <a:noFill/>
                  <a:prstDash val="sysDash"/>
                </a:ln>
                <a:solidFill>
                  <a:schemeClr val="bg1"/>
                </a:solidFill>
                <a:latin typeface="Arial Black" pitchFamily="34" charset="0"/>
              </a:rPr>
              <a:t>Natuurpunt Dilbeek 2002-2022</a:t>
            </a:r>
          </a:p>
          <a:p>
            <a:pPr algn="ctr"/>
            <a:endParaRPr lang="nl-BE" sz="4000" dirty="0">
              <a:ln w="6350" cmpd="dbl">
                <a:noFill/>
                <a:prstDash val="sysDash"/>
              </a:ln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nl-BE" sz="4000" dirty="0">
              <a:ln w="6350" cmpd="dbl">
                <a:noFill/>
                <a:prstDash val="sysDash"/>
              </a:ln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nl-BE" sz="4000">
              <a:ln w="6350" cmpd="dbl">
                <a:noFill/>
                <a:prstDash val="sysDash"/>
              </a:ln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nl-BE" sz="6000" dirty="0">
                <a:ln w="6350" cmpd="dbl">
                  <a:noFill/>
                  <a:prstDash val="sysDash"/>
                </a:ln>
                <a:solidFill>
                  <a:schemeClr val="bg1"/>
                </a:solidFill>
                <a:latin typeface="Arial Black" pitchFamily="34" charset="0"/>
              </a:rPr>
              <a:t>Natuurbeheer</a:t>
            </a:r>
          </a:p>
        </p:txBody>
      </p:sp>
      <p:pic>
        <p:nvPicPr>
          <p:cNvPr id="9" name="Afbeelding 8" descr="actielogo_2013-cmyk-groen-rechte-hoeken_web.jpg">
            <a:extLst>
              <a:ext uri="{FF2B5EF4-FFF2-40B4-BE49-F238E27FC236}">
                <a16:creationId xmlns:a16="http://schemas.microsoft.com/office/drawing/2014/main" id="{AC6E50DE-679D-43E6-811A-65B48E0DBE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251" y="338917"/>
            <a:ext cx="1208162" cy="120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8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6477" y="254000"/>
            <a:ext cx="8843749" cy="1041400"/>
          </a:xfrm>
        </p:spPr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Natuurbeheer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991" y="1399055"/>
            <a:ext cx="35501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dirty="0" err="1">
                <a:solidFill>
                  <a:srgbClr val="1D6B6E"/>
                </a:solidFill>
                <a:latin typeface="Arial" pitchFamily="34" charset="0"/>
                <a:cs typeface="Arial" pitchFamily="34" charset="0"/>
              </a:rPr>
              <a:t>Begijnenborrebos-Zibbeek</a:t>
            </a:r>
            <a:endParaRPr lang="nl-BE" dirty="0">
              <a:solidFill>
                <a:srgbClr val="1D6B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2042" y="6465500"/>
            <a:ext cx="17240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dirty="0">
                <a:solidFill>
                  <a:srgbClr val="1D6B6E"/>
                </a:solidFill>
                <a:latin typeface="Arial" pitchFamily="34" charset="0"/>
                <a:cs typeface="Arial" pitchFamily="34" charset="0"/>
              </a:rPr>
              <a:t>Ter Pede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02496" y="1388049"/>
            <a:ext cx="17240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dirty="0">
                <a:solidFill>
                  <a:srgbClr val="007C86"/>
                </a:solidFill>
                <a:latin typeface="Arial" pitchFamily="34" charset="0"/>
                <a:cs typeface="Arial" pitchFamily="34" charset="0"/>
              </a:rPr>
              <a:t>Thaborberg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A5F1B0-E9E7-460E-A93D-4CBA2156C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86" y="1760104"/>
            <a:ext cx="2693809" cy="26038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7051F86-23C1-4012-850A-3B3AC76C6C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r="11236"/>
          <a:stretch/>
        </p:blipFill>
        <p:spPr>
          <a:xfrm>
            <a:off x="150991" y="1772738"/>
            <a:ext cx="2693809" cy="27780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4FB72CA-B42B-4C6F-89B0-F1D50403DC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9" r="25777"/>
          <a:stretch/>
        </p:blipFill>
        <p:spPr>
          <a:xfrm>
            <a:off x="185830" y="4357567"/>
            <a:ext cx="2679294" cy="21077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C22DEF8-101E-45B2-97F1-BC0E2A29A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496" y="1777113"/>
            <a:ext cx="2777730" cy="25659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147B986-35D4-4C97-969D-48977F06238B}"/>
              </a:ext>
            </a:extLst>
          </p:cNvPr>
          <p:cNvSpPr txBox="1"/>
          <p:nvPr/>
        </p:nvSpPr>
        <p:spPr>
          <a:xfrm>
            <a:off x="3169486" y="4406361"/>
            <a:ext cx="574596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oppervlaktes in hectare		Thabor     Begijnen  Ter Pede    TOTAAL</a:t>
            </a:r>
          </a:p>
          <a:p>
            <a:r>
              <a:rPr lang="nl-BE" sz="1600" dirty="0"/>
              <a:t>projectgebied		 16,48       44,07      24,56      85,11</a:t>
            </a:r>
          </a:p>
          <a:p>
            <a:r>
              <a:rPr lang="nl-BE" sz="1600" dirty="0"/>
              <a:t>erkend natuurreservaat	   5,90         3,68         5,42      15,00</a:t>
            </a:r>
          </a:p>
          <a:p>
            <a:r>
              <a:rPr lang="nl-BE" sz="1600" dirty="0"/>
              <a:t>natuurbeheer Natuurpunt	   7,66	7,26         6,33      21,25</a:t>
            </a:r>
          </a:p>
          <a:p>
            <a:pPr marL="285750" indent="-285750">
              <a:buFontTx/>
              <a:buChar char="-"/>
            </a:pPr>
            <a:r>
              <a:rPr lang="nl-BE" sz="1600" dirty="0"/>
              <a:t>Eigendom		   1,76         3,92         3,52        9,20</a:t>
            </a:r>
          </a:p>
          <a:p>
            <a:pPr marL="285750" indent="-285750">
              <a:buFontTx/>
              <a:buChar char="-"/>
            </a:pPr>
            <a:r>
              <a:rPr lang="nl-BE" sz="1600" dirty="0"/>
              <a:t>Huur     		   5,90         3,34        2,81       12,05 </a:t>
            </a:r>
          </a:p>
          <a:p>
            <a:r>
              <a:rPr lang="nl-BE" sz="1600" dirty="0"/>
              <a:t>- Vrijwilligers		   2,75          2,09       1,80         6,64</a:t>
            </a:r>
          </a:p>
          <a:p>
            <a:r>
              <a:rPr lang="nl-BE" sz="1600" dirty="0"/>
              <a:t>- Natuur- en landschapszorg                -             0,50             -          0,50</a:t>
            </a:r>
          </a:p>
          <a:p>
            <a:r>
              <a:rPr lang="nl-BE" sz="1600" dirty="0"/>
              <a:t>- Pro Natura vzw             	      -             1,10              -         1,10</a:t>
            </a:r>
          </a:p>
          <a:p>
            <a:r>
              <a:rPr lang="nl-BE" sz="1600" dirty="0"/>
              <a:t> opvolgingsbeheer/begrazing           4,91         3,57         4,53      13,01</a:t>
            </a:r>
          </a:p>
          <a:p>
            <a:r>
              <a:rPr lang="nl-BE" sz="1600" b="1" dirty="0"/>
              <a:t> </a:t>
            </a:r>
            <a:endParaRPr lang="nl-BE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0F5A73B-6759-4EED-B3F4-A36AB90D9831}"/>
              </a:ext>
            </a:extLst>
          </p:cNvPr>
          <p:cNvSpPr txBox="1"/>
          <p:nvPr/>
        </p:nvSpPr>
        <p:spPr>
          <a:xfrm>
            <a:off x="7735253" y="1819569"/>
            <a:ext cx="1272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 err="1"/>
              <a:t>Kattebroekbos</a:t>
            </a:r>
            <a:endParaRPr lang="nl-BE" sz="1400" b="1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3EBB2B-5140-4CD2-8F58-C83538BE9077}"/>
              </a:ext>
            </a:extLst>
          </p:cNvPr>
          <p:cNvSpPr txBox="1"/>
          <p:nvPr/>
        </p:nvSpPr>
        <p:spPr>
          <a:xfrm>
            <a:off x="7312235" y="3141448"/>
            <a:ext cx="1059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Thaborberg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05C794D-60F7-4EBC-98F7-3903F65C1A87}"/>
              </a:ext>
            </a:extLst>
          </p:cNvPr>
          <p:cNvSpPr txBox="1"/>
          <p:nvPr/>
        </p:nvSpPr>
        <p:spPr>
          <a:xfrm>
            <a:off x="6202496" y="3141448"/>
            <a:ext cx="770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Afrit 12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3212520-CF3E-470D-95FC-86A59709D3C9}"/>
              </a:ext>
            </a:extLst>
          </p:cNvPr>
          <p:cNvSpPr txBox="1"/>
          <p:nvPr/>
        </p:nvSpPr>
        <p:spPr>
          <a:xfrm>
            <a:off x="5355771" y="2743200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/>
              <a:t>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BC4DDED-1059-4192-A0D9-CA57BEFA6062}"/>
              </a:ext>
            </a:extLst>
          </p:cNvPr>
          <p:cNvSpPr txBox="1"/>
          <p:nvPr/>
        </p:nvSpPr>
        <p:spPr>
          <a:xfrm>
            <a:off x="4403678" y="2874313"/>
            <a:ext cx="490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/>
              <a:t>BZ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CA674AE-ABD6-4A0A-8213-BCC82A749CBE}"/>
              </a:ext>
            </a:extLst>
          </p:cNvPr>
          <p:cNvSpPr txBox="1"/>
          <p:nvPr/>
        </p:nvSpPr>
        <p:spPr>
          <a:xfrm>
            <a:off x="4516390" y="3628571"/>
            <a:ext cx="490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TP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A60D21D-5ED7-42E3-86AA-83E7EE3C1CB4}"/>
              </a:ext>
            </a:extLst>
          </p:cNvPr>
          <p:cNvSpPr txBox="1"/>
          <p:nvPr/>
        </p:nvSpPr>
        <p:spPr>
          <a:xfrm>
            <a:off x="163774" y="3420790"/>
            <a:ext cx="1104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Ter Planken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898E5C0-4CB0-4FE0-9C9D-13189C5A9298}"/>
              </a:ext>
            </a:extLst>
          </p:cNvPr>
          <p:cNvSpPr txBox="1"/>
          <p:nvPr/>
        </p:nvSpPr>
        <p:spPr>
          <a:xfrm>
            <a:off x="2312869" y="3948586"/>
            <a:ext cx="401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N8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293C803-8F76-4385-A321-8FDCA3E9123A}"/>
              </a:ext>
            </a:extLst>
          </p:cNvPr>
          <p:cNvSpPr txBox="1"/>
          <p:nvPr/>
        </p:nvSpPr>
        <p:spPr>
          <a:xfrm>
            <a:off x="1525477" y="3247944"/>
            <a:ext cx="1557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Begijnenborrebos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2411751-A3F4-4F6F-8825-6F8EF1EAEF3D}"/>
              </a:ext>
            </a:extLst>
          </p:cNvPr>
          <p:cNvSpPr txBox="1"/>
          <p:nvPr/>
        </p:nvSpPr>
        <p:spPr>
          <a:xfrm>
            <a:off x="844718" y="2789223"/>
            <a:ext cx="1412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Zibbeekbos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E6FD187-8E94-4405-B8B1-2163413C55C6}"/>
              </a:ext>
            </a:extLst>
          </p:cNvPr>
          <p:cNvSpPr txBox="1"/>
          <p:nvPr/>
        </p:nvSpPr>
        <p:spPr>
          <a:xfrm>
            <a:off x="566057" y="4363905"/>
            <a:ext cx="48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N8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95DCBDD-AC47-4228-A437-1B158463B13E}"/>
              </a:ext>
            </a:extLst>
          </p:cNvPr>
          <p:cNvSpPr txBox="1"/>
          <p:nvPr/>
        </p:nvSpPr>
        <p:spPr>
          <a:xfrm>
            <a:off x="1718496" y="6042005"/>
            <a:ext cx="104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Ter Pede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8F3AA58-4D38-441E-AC28-664C6B826DE6}"/>
              </a:ext>
            </a:extLst>
          </p:cNvPr>
          <p:cNvSpPr txBox="1"/>
          <p:nvPr/>
        </p:nvSpPr>
        <p:spPr>
          <a:xfrm>
            <a:off x="1497895" y="4865315"/>
            <a:ext cx="797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 err="1"/>
              <a:t>IJsbos</a:t>
            </a:r>
            <a:endParaRPr lang="nl-BE" sz="1400" b="1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251FAF6-2E9E-45D4-9C61-E47B6EE987A9}"/>
              </a:ext>
            </a:extLst>
          </p:cNvPr>
          <p:cNvSpPr txBox="1"/>
          <p:nvPr/>
        </p:nvSpPr>
        <p:spPr>
          <a:xfrm>
            <a:off x="2030215" y="5563525"/>
            <a:ext cx="788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L50A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0AE3A7C-A3EB-474E-BBCC-07AD2B50285C}"/>
              </a:ext>
            </a:extLst>
          </p:cNvPr>
          <p:cNvSpPr txBox="1"/>
          <p:nvPr/>
        </p:nvSpPr>
        <p:spPr>
          <a:xfrm>
            <a:off x="484304" y="1972341"/>
            <a:ext cx="1234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   De Sype</a:t>
            </a:r>
          </a:p>
          <a:p>
            <a:endParaRPr lang="nl-BE" sz="1400" b="1" dirty="0"/>
          </a:p>
          <a:p>
            <a:r>
              <a:rPr lang="nl-BE" sz="1400" b="1" dirty="0"/>
              <a:t>Eigenveldbos      </a:t>
            </a:r>
          </a:p>
        </p:txBody>
      </p:sp>
    </p:spTree>
    <p:extLst>
      <p:ext uri="{BB962C8B-B14F-4D97-AF65-F5344CB8AC3E}">
        <p14:creationId xmlns:p14="http://schemas.microsoft.com/office/powerpoint/2010/main" val="4031584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8520" y="1492692"/>
            <a:ext cx="8629107" cy="5441016"/>
          </a:xfrm>
        </p:spPr>
        <p:txBody>
          <a:bodyPr/>
          <a:lstStyle/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Oppervlakte:</a:t>
            </a:r>
            <a:r>
              <a:rPr lang="nl-BE" sz="1600" dirty="0">
                <a:solidFill>
                  <a:schemeClr val="tx1"/>
                </a:solidFill>
              </a:rPr>
              <a:t> 5,9 ha; start natuurbeheer: 2003; erkend als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natuurreservaat in 2006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Inrichtingswerken</a:t>
            </a:r>
            <a:r>
              <a:rPr lang="nl-BE" sz="1600" dirty="0">
                <a:solidFill>
                  <a:schemeClr val="tx1"/>
                </a:solidFill>
              </a:rPr>
              <a:t>: aanleg wandelpad (2003), graven poel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(2007), herstel boomgaard (2009), aanplant gemengd bos op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oude speelplaats (2011), </a:t>
            </a:r>
            <a:r>
              <a:rPr lang="nl-BE" sz="1600" dirty="0" err="1">
                <a:solidFill>
                  <a:schemeClr val="tx1"/>
                </a:solidFill>
              </a:rPr>
              <a:t>rolstoelpad</a:t>
            </a:r>
            <a:r>
              <a:rPr lang="nl-BE" sz="1600" dirty="0">
                <a:solidFill>
                  <a:schemeClr val="tx1"/>
                </a:solidFill>
              </a:rPr>
              <a:t>, infoborden en zitbank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(2013), prikkelpad (2014), sleedoornhoutkant (2015)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Beheer</a:t>
            </a:r>
            <a:r>
              <a:rPr lang="nl-BE" sz="1600" dirty="0">
                <a:solidFill>
                  <a:schemeClr val="tx1"/>
                </a:solidFill>
              </a:rPr>
              <a:t>: nietsdoen in het bos, open plekken 2x maaien of laten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verruigen </a:t>
            </a:r>
            <a:r>
              <a:rPr lang="nl-BE" sz="1600" dirty="0" err="1">
                <a:solidFill>
                  <a:schemeClr val="tx1"/>
                </a:solidFill>
              </a:rPr>
              <a:t>ifv</a:t>
            </a:r>
            <a:r>
              <a:rPr lang="nl-BE" sz="1600" dirty="0">
                <a:solidFill>
                  <a:schemeClr val="tx1"/>
                </a:solidFill>
              </a:rPr>
              <a:t> biodiversiteit, vrijhouden en onderhoud wandelpad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(+ educatieve infra), poel en boomgaard, opvolging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eikelmuiskasten, opruimen zwerfvuil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Thaborberg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69650DD-D1F3-4F62-981B-091C6F9EE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1"/>
          <a:stretch/>
        </p:blipFill>
        <p:spPr>
          <a:xfrm rot="10800000">
            <a:off x="5567440" y="3987082"/>
            <a:ext cx="1567462" cy="12061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D7689D-E2DC-4B22-A25F-9C3CA0D61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20431"/>
          <a:stretch/>
        </p:blipFill>
        <p:spPr>
          <a:xfrm>
            <a:off x="5868398" y="1570928"/>
            <a:ext cx="3111828" cy="224538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841798B-D000-4007-A765-0FEBC12BC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1" y="3968054"/>
            <a:ext cx="1559887" cy="121170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A6D665A7-D537-44B8-B96C-B7F143BF64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2"/>
          <a:stretch/>
        </p:blipFill>
        <p:spPr>
          <a:xfrm>
            <a:off x="1864113" y="3981499"/>
            <a:ext cx="1888989" cy="121598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2B28BCC-32A4-4C2A-BC6A-38CE101567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17" r="23198"/>
          <a:stretch/>
        </p:blipFill>
        <p:spPr>
          <a:xfrm>
            <a:off x="7210877" y="3992883"/>
            <a:ext cx="1764604" cy="1211701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2A36F384-92BE-4D05-94DF-74B3EB00E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5" y="5278401"/>
            <a:ext cx="1595135" cy="1311183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E00B81C4-E1DA-4E60-A4B9-9267A0BE4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4583" y="5296129"/>
            <a:ext cx="1693461" cy="126426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6E6D63B8-4899-42D6-8A28-0A389987E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54" y="5301711"/>
            <a:ext cx="1678248" cy="1258686"/>
          </a:xfrm>
          <a:prstGeom prst="rect">
            <a:avLst/>
          </a:prstGeom>
        </p:spPr>
      </p:pic>
      <p:pic>
        <p:nvPicPr>
          <p:cNvPr id="14" name="Picture 5" descr="C:\Users\user\Pictures\eric\2016natuur\DSC06733.JPG">
            <a:extLst>
              <a:ext uri="{FF2B5EF4-FFF2-40B4-BE49-F238E27FC236}">
                <a16:creationId xmlns:a16="http://schemas.microsoft.com/office/drawing/2014/main" id="{77E2CFC9-7A4F-4CBB-9231-E47E255C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18051" y="5271064"/>
            <a:ext cx="1678248" cy="1312846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8B260DB-8314-46D0-9D2E-AAEBD456BD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4269"/>
          <a:stretch/>
        </p:blipFill>
        <p:spPr>
          <a:xfrm>
            <a:off x="3829077" y="3981500"/>
            <a:ext cx="1662388" cy="122308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44D9B6-9A0B-48BC-940C-B0AF935FB0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6444" y="5292817"/>
            <a:ext cx="1709801" cy="12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21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33041" y="1426768"/>
            <a:ext cx="8629107" cy="5258289"/>
          </a:xfrm>
        </p:spPr>
        <p:txBody>
          <a:bodyPr/>
          <a:lstStyle/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Opp.</a:t>
            </a:r>
            <a:r>
              <a:rPr lang="nl-BE" sz="1600" dirty="0">
                <a:solidFill>
                  <a:schemeClr val="tx1"/>
                </a:solidFill>
              </a:rPr>
              <a:t> 7,26 ha; start natuurbeheer: 2009;  uitbreiding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erkenning als natuurreservaat tot 3,68 ha in 2019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Begijnenborrebos</a:t>
            </a:r>
            <a:r>
              <a:rPr lang="nl-BE" sz="1400" b="1" dirty="0">
                <a:solidFill>
                  <a:schemeClr val="tx1"/>
                </a:solidFill>
              </a:rPr>
              <a:t>:</a:t>
            </a:r>
            <a:r>
              <a:rPr lang="nl-BE" sz="1400" dirty="0">
                <a:solidFill>
                  <a:schemeClr val="tx1"/>
                </a:solidFill>
              </a:rPr>
              <a:t> afgesloten met hoge sleedoornhaag, nietsdoen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behalve exotenbestrijding en afvalopruiming</a:t>
            </a:r>
          </a:p>
          <a:p>
            <a:pPr marL="0" indent="0">
              <a:buNone/>
            </a:pPr>
            <a:r>
              <a:rPr lang="nl-BE" sz="1600" b="1" dirty="0" err="1">
                <a:solidFill>
                  <a:schemeClr val="tx1"/>
                </a:solidFill>
              </a:rPr>
              <a:t>Snikbergwei</a:t>
            </a:r>
            <a:r>
              <a:rPr lang="nl-BE" sz="1600" dirty="0" err="1">
                <a:solidFill>
                  <a:schemeClr val="tx1"/>
                </a:solidFill>
              </a:rPr>
              <a:t>:</a:t>
            </a:r>
            <a:r>
              <a:rPr lang="nl-BE" sz="1400" dirty="0" err="1">
                <a:solidFill>
                  <a:schemeClr val="tx1"/>
                </a:solidFill>
              </a:rPr>
              <a:t>eerst</a:t>
            </a:r>
            <a:r>
              <a:rPr lang="nl-BE" sz="1400" dirty="0">
                <a:solidFill>
                  <a:schemeClr val="tx1"/>
                </a:solidFill>
              </a:rPr>
              <a:t> 2x maaien </a:t>
            </a:r>
            <a:r>
              <a:rPr lang="nl-BE" sz="1400" dirty="0" err="1">
                <a:solidFill>
                  <a:schemeClr val="tx1"/>
                </a:solidFill>
              </a:rPr>
              <a:t>i.f.v</a:t>
            </a:r>
            <a:r>
              <a:rPr lang="nl-BE" sz="1400" dirty="0">
                <a:solidFill>
                  <a:schemeClr val="tx1"/>
                </a:solidFill>
              </a:rPr>
              <a:t>. bosorchis, nu schapenbegrazing,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terugzetten houtkant aan de rand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Zibbeekbos</a:t>
            </a:r>
            <a:r>
              <a:rPr lang="nl-BE" sz="1600" dirty="0">
                <a:solidFill>
                  <a:schemeClr val="tx1"/>
                </a:solidFill>
              </a:rPr>
              <a:t>: </a:t>
            </a:r>
            <a:r>
              <a:rPr lang="nl-BE" sz="1400" dirty="0">
                <a:solidFill>
                  <a:schemeClr val="tx1"/>
                </a:solidFill>
              </a:rPr>
              <a:t>populierenkap, aanplant gemengde houtkanten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en iepenbosje </a:t>
            </a:r>
            <a:r>
              <a:rPr lang="nl-BE" sz="1400" dirty="0" err="1">
                <a:solidFill>
                  <a:schemeClr val="tx1"/>
                </a:solidFill>
              </a:rPr>
              <a:t>i.f.v</a:t>
            </a:r>
            <a:r>
              <a:rPr lang="nl-BE" sz="1400" dirty="0">
                <a:solidFill>
                  <a:schemeClr val="tx1"/>
                </a:solidFill>
              </a:rPr>
              <a:t>. iepenpage (2015), 2x maaien open plek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Eigenveldbos</a:t>
            </a:r>
            <a:r>
              <a:rPr lang="nl-BE" sz="1600" dirty="0">
                <a:solidFill>
                  <a:schemeClr val="tx1"/>
                </a:solidFill>
              </a:rPr>
              <a:t>: </a:t>
            </a:r>
            <a:r>
              <a:rPr lang="nl-BE" sz="1400" dirty="0">
                <a:solidFill>
                  <a:schemeClr val="tx1"/>
                </a:solidFill>
              </a:rPr>
              <a:t>populierenkap (2015), spontane herbebossing,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terugzetten bosrand, 1x maaien open plek (</a:t>
            </a:r>
            <a:r>
              <a:rPr lang="nl-BE" sz="1400" dirty="0" err="1">
                <a:solidFill>
                  <a:schemeClr val="tx1"/>
                </a:solidFill>
              </a:rPr>
              <a:t>fluxysruigte</a:t>
            </a:r>
            <a:r>
              <a:rPr lang="nl-BE" sz="14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De Sype</a:t>
            </a:r>
            <a:r>
              <a:rPr lang="nl-BE" sz="1600" dirty="0">
                <a:solidFill>
                  <a:schemeClr val="tx1"/>
                </a:solidFill>
              </a:rPr>
              <a:t>: </a:t>
            </a:r>
            <a:r>
              <a:rPr lang="nl-BE" sz="1400" dirty="0">
                <a:solidFill>
                  <a:schemeClr val="tx1"/>
                </a:solidFill>
              </a:rPr>
              <a:t>2x maaien hooilanden, onderhoud knotbomen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Groot Eiken</a:t>
            </a:r>
            <a:r>
              <a:rPr lang="nl-BE" sz="1600" dirty="0">
                <a:solidFill>
                  <a:schemeClr val="tx1"/>
                </a:solidFill>
              </a:rPr>
              <a:t>: </a:t>
            </a:r>
            <a:r>
              <a:rPr lang="nl-BE" sz="1400" dirty="0">
                <a:solidFill>
                  <a:schemeClr val="tx1"/>
                </a:solidFill>
              </a:rPr>
              <a:t>nietsdoen behalve afvalopruiming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Begijnenborrebos-</a:t>
            </a:r>
            <a:r>
              <a:rPr lang="nl-BE" dirty="0" err="1">
                <a:solidFill>
                  <a:srgbClr val="00B050"/>
                </a:solidFill>
              </a:rPr>
              <a:t>Zibbeekvallei</a:t>
            </a:r>
            <a:endParaRPr lang="nl-BE" dirty="0">
              <a:solidFill>
                <a:srgbClr val="00B050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6B73765-2B1A-47B5-A8AB-2D186F0FD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54286" y="4328242"/>
            <a:ext cx="1584093" cy="11880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B3A001-98EF-4FF8-815D-34B2DF78C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5" r="13712"/>
          <a:stretch/>
        </p:blipFill>
        <p:spPr>
          <a:xfrm>
            <a:off x="6474573" y="1415633"/>
            <a:ext cx="2355711" cy="282897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B326E06-92C6-47F2-ACC4-1DC49505E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0961" y="5599638"/>
            <a:ext cx="1561944" cy="117145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89BF7D2-3BC4-43ED-939B-718BB802B7FD}"/>
              </a:ext>
            </a:extLst>
          </p:cNvPr>
          <p:cNvSpPr txBox="1"/>
          <p:nvPr/>
        </p:nvSpPr>
        <p:spPr>
          <a:xfrm>
            <a:off x="6045200" y="1635817"/>
            <a:ext cx="162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De Sype</a:t>
            </a:r>
          </a:p>
          <a:p>
            <a:endParaRPr lang="nl-BE" sz="1400" b="1" dirty="0"/>
          </a:p>
          <a:p>
            <a:r>
              <a:rPr lang="nl-BE" sz="1400" b="1" dirty="0"/>
              <a:t>Eigenveldbos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63CDFD-06CB-4BA5-8DCD-2AAF1D11D262}"/>
              </a:ext>
            </a:extLst>
          </p:cNvPr>
          <p:cNvSpPr txBox="1"/>
          <p:nvPr/>
        </p:nvSpPr>
        <p:spPr>
          <a:xfrm>
            <a:off x="6478779" y="2632129"/>
            <a:ext cx="112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Zibbeekbos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26A3E-1130-4C17-A704-B8B15E0B5F5C}"/>
              </a:ext>
            </a:extLst>
          </p:cNvPr>
          <p:cNvSpPr txBox="1"/>
          <p:nvPr/>
        </p:nvSpPr>
        <p:spPr>
          <a:xfrm>
            <a:off x="6728863" y="3571088"/>
            <a:ext cx="174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Snikbergwei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707B442-8014-4B32-8BFA-B120A8084243}"/>
              </a:ext>
            </a:extLst>
          </p:cNvPr>
          <p:cNvSpPr txBox="1"/>
          <p:nvPr/>
        </p:nvSpPr>
        <p:spPr>
          <a:xfrm>
            <a:off x="7704618" y="1675854"/>
            <a:ext cx="13799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Groot Eiken</a:t>
            </a:r>
          </a:p>
          <a:p>
            <a:endParaRPr lang="nl-BE" sz="1600" b="1" dirty="0"/>
          </a:p>
          <a:p>
            <a:endParaRPr lang="nl-BE" sz="1600" b="1" dirty="0"/>
          </a:p>
          <a:p>
            <a:endParaRPr lang="nl-BE" sz="1600" b="1" dirty="0"/>
          </a:p>
          <a:p>
            <a:endParaRPr lang="nl-BE" sz="1600" b="1" dirty="0"/>
          </a:p>
          <a:p>
            <a:r>
              <a:rPr lang="nl-BE" sz="1600" b="1" dirty="0"/>
              <a:t>       </a:t>
            </a:r>
          </a:p>
          <a:p>
            <a:r>
              <a:rPr lang="nl-BE" sz="1600" b="1" dirty="0"/>
              <a:t>    </a:t>
            </a:r>
          </a:p>
          <a:p>
            <a:r>
              <a:rPr lang="nl-BE" sz="1400" b="1" dirty="0"/>
              <a:t>             Begijnen</a:t>
            </a:r>
          </a:p>
          <a:p>
            <a:r>
              <a:rPr lang="nl-BE" sz="1400" b="1" dirty="0"/>
              <a:t>             </a:t>
            </a:r>
            <a:r>
              <a:rPr lang="nl-BE" sz="1400" b="1" dirty="0" err="1"/>
              <a:t>borrebos</a:t>
            </a:r>
            <a:endParaRPr lang="nl-BE" sz="1400" b="1" dirty="0"/>
          </a:p>
          <a:p>
            <a:endParaRPr lang="nl-BE" sz="1600" b="1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461E536-9E06-497D-8ACE-FA506011C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28" y="5516313"/>
            <a:ext cx="1651349" cy="123851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DA41C19-0492-4AC8-9D70-7CFB3F213A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55" y="4310006"/>
            <a:ext cx="1565529" cy="1181154"/>
          </a:xfrm>
          <a:prstGeom prst="rect">
            <a:avLst/>
          </a:prstGeom>
        </p:spPr>
      </p:pic>
      <p:pic>
        <p:nvPicPr>
          <p:cNvPr id="25" name="Picture 2" descr="C:\Users\user\Pictures\eric\2016natuur\DSC06770.JPG">
            <a:extLst>
              <a:ext uri="{FF2B5EF4-FFF2-40B4-BE49-F238E27FC236}">
                <a16:creationId xmlns:a16="http://schemas.microsoft.com/office/drawing/2014/main" id="{0C110F53-F174-49FF-AF66-FE178F16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144002" y="5755921"/>
            <a:ext cx="1141606" cy="856204"/>
          </a:xfrm>
          <a:prstGeom prst="rect">
            <a:avLst/>
          </a:prstGeom>
          <a:noFill/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32BF4EA2-03FB-4056-9519-F47422A25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9891" y="4318570"/>
            <a:ext cx="904426" cy="118115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E4BCFA09-6880-4A95-A6A6-88976D3330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"/>
          <a:stretch/>
        </p:blipFill>
        <p:spPr>
          <a:xfrm rot="10800000">
            <a:off x="7376434" y="5583053"/>
            <a:ext cx="1561945" cy="1155273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69283736-261D-4A29-A677-DE46AFCDB8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98" y="5602623"/>
            <a:ext cx="1561943" cy="1171458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0A374227-D462-4A8E-8307-C8C3A49784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1468" y="5725752"/>
            <a:ext cx="1123624" cy="964912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EA1D2E6C-D553-4F13-93B7-AF200E371D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83796" y="4318569"/>
            <a:ext cx="1561940" cy="1171455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CD2E8664-C013-4A00-BBFD-0ADCBDC468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01870" y="4310004"/>
            <a:ext cx="1561941" cy="1171456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565A88C0-5F11-415C-B835-9AD8B14EE8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452" y="4454567"/>
            <a:ext cx="1195438" cy="9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42684" y="1497932"/>
            <a:ext cx="8509182" cy="5463876"/>
          </a:xfrm>
        </p:spPr>
        <p:txBody>
          <a:bodyPr/>
          <a:lstStyle/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Opp</a:t>
            </a:r>
            <a:r>
              <a:rPr lang="nl-BE" sz="1600" dirty="0">
                <a:solidFill>
                  <a:schemeClr val="tx1"/>
                </a:solidFill>
              </a:rPr>
              <a:t>. 6,33  ha, start beheer: 2011-2014;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erkenning van 5,42 ha als natuurreservaat in 2020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Ter Pede </a:t>
            </a:r>
            <a:r>
              <a:rPr lang="nl-BE" sz="1600" b="1" dirty="0" err="1">
                <a:solidFill>
                  <a:schemeClr val="tx1"/>
                </a:solidFill>
              </a:rPr>
              <a:t>s.s.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Vernatting (incl. opvolging grondwaterstand)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Hooiweiden: 2x maaien per jaar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Bosrandontwikkeling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Riet- en lisdoddemoeras, </a:t>
            </a:r>
            <a:r>
              <a:rPr lang="nl-BE" sz="1400" dirty="0" err="1">
                <a:solidFill>
                  <a:schemeClr val="tx1"/>
                </a:solidFill>
              </a:rPr>
              <a:t>orchidieeëntalud</a:t>
            </a:r>
            <a:r>
              <a:rPr lang="nl-BE" sz="1400" dirty="0">
                <a:solidFill>
                  <a:schemeClr val="tx1"/>
                </a:solidFill>
              </a:rPr>
              <a:t>: verwijderen houtige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opslag + 1x maaien per jaar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Zeggenruigten: 1x maaien per 3 jaar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/>
                </a:solidFill>
              </a:rPr>
              <a:t>Elzenbroekbos: terugzetten elke 10 jaar</a:t>
            </a:r>
          </a:p>
          <a:p>
            <a:pPr marL="0" indent="0">
              <a:buNone/>
            </a:pPr>
            <a:r>
              <a:rPr lang="nl-BE" sz="1600" b="1" dirty="0" err="1">
                <a:solidFill>
                  <a:schemeClr val="tx1"/>
                </a:solidFill>
              </a:rPr>
              <a:t>Hondegeluck</a:t>
            </a:r>
            <a:r>
              <a:rPr lang="nl-BE" sz="1600" b="1" dirty="0">
                <a:solidFill>
                  <a:schemeClr val="tx1"/>
                </a:solidFill>
              </a:rPr>
              <a:t>: (2014): </a:t>
            </a:r>
            <a:r>
              <a:rPr lang="nl-BE" sz="1400" dirty="0" err="1">
                <a:solidFill>
                  <a:schemeClr val="tx1"/>
                </a:solidFill>
              </a:rPr>
              <a:t>nietsdoen,jachttrap</a:t>
            </a:r>
            <a:r>
              <a:rPr lang="nl-BE" sz="1400" dirty="0">
                <a:solidFill>
                  <a:schemeClr val="tx1"/>
                </a:solidFill>
              </a:rPr>
              <a:t> weg</a:t>
            </a:r>
          </a:p>
          <a:p>
            <a:pPr marL="0" indent="0">
              <a:buNone/>
            </a:pPr>
            <a:r>
              <a:rPr lang="nl-BE" sz="1600" b="1" dirty="0" err="1">
                <a:solidFill>
                  <a:schemeClr val="tx1"/>
                </a:solidFill>
              </a:rPr>
              <a:t>Mussebeekveld</a:t>
            </a:r>
            <a:r>
              <a:rPr lang="nl-BE" sz="1600" b="1" dirty="0">
                <a:solidFill>
                  <a:schemeClr val="tx1"/>
                </a:solidFill>
              </a:rPr>
              <a:t> (2007): </a:t>
            </a:r>
            <a:r>
              <a:rPr lang="nl-BE" sz="1400" dirty="0">
                <a:solidFill>
                  <a:schemeClr val="tx1"/>
                </a:solidFill>
              </a:rPr>
              <a:t>houtkant, poel (2009)</a:t>
            </a:r>
          </a:p>
          <a:p>
            <a:pPr marL="0" indent="0">
              <a:buNone/>
            </a:pPr>
            <a:endParaRPr lang="nl-BE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62935" y="256219"/>
            <a:ext cx="7199527" cy="1041400"/>
          </a:xfrm>
        </p:spPr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Ter Pede</a:t>
            </a:r>
          </a:p>
        </p:txBody>
      </p:sp>
      <p:pic>
        <p:nvPicPr>
          <p:cNvPr id="4" name="Picture 14" descr="TerPede_kadaster.jpg">
            <a:extLst>
              <a:ext uri="{FF2B5EF4-FFF2-40B4-BE49-F238E27FC236}">
                <a16:creationId xmlns:a16="http://schemas.microsoft.com/office/drawing/2014/main" id="{EB7366E5-AA01-45BD-A94E-25EB84C2D7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814" y="1430409"/>
            <a:ext cx="2637739" cy="2851305"/>
          </a:xfrm>
          <a:prstGeom prst="rect">
            <a:avLst/>
          </a:prstGeom>
          <a:ln w="6350">
            <a:solidFill>
              <a:srgbClr val="467990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F1F2A57-5A98-453B-93A0-7E2104865B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r="13500"/>
          <a:stretch/>
        </p:blipFill>
        <p:spPr>
          <a:xfrm>
            <a:off x="5413829" y="1472686"/>
            <a:ext cx="3472724" cy="285130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EDF29E2-48DC-4362-AA88-99AD7650C7B5}"/>
              </a:ext>
            </a:extLst>
          </p:cNvPr>
          <p:cNvSpPr txBox="1"/>
          <p:nvPr/>
        </p:nvSpPr>
        <p:spPr>
          <a:xfrm flipH="1">
            <a:off x="5523522" y="2385022"/>
            <a:ext cx="1450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 err="1"/>
              <a:t>Hondegeluck</a:t>
            </a:r>
            <a:endParaRPr lang="nl-BE" sz="1600" b="1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0961C72-3823-474F-8B0E-46B86E5DBA21}"/>
              </a:ext>
            </a:extLst>
          </p:cNvPr>
          <p:cNvSpPr txBox="1"/>
          <p:nvPr/>
        </p:nvSpPr>
        <p:spPr>
          <a:xfrm>
            <a:off x="7285714" y="1713808"/>
            <a:ext cx="1630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 err="1"/>
              <a:t>Mussebeekveld</a:t>
            </a:r>
            <a:endParaRPr lang="nl-BE" sz="1600" b="1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38ECDF8-AC23-4461-9704-50631D42C700}"/>
              </a:ext>
            </a:extLst>
          </p:cNvPr>
          <p:cNvSpPr txBox="1"/>
          <p:nvPr/>
        </p:nvSpPr>
        <p:spPr>
          <a:xfrm>
            <a:off x="7256116" y="3175490"/>
            <a:ext cx="1630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/>
              <a:t>Ter Pede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79F8E9-A5E0-44CE-85F6-B21A2F257E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947" y="5682141"/>
            <a:ext cx="1194381" cy="89578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B326BA0-263C-463B-9195-9EAB56335F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33" y="4479723"/>
            <a:ext cx="3462383" cy="221821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28C19883-183A-4A76-AE02-9F39733DE0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175" y="4248451"/>
            <a:ext cx="1800470" cy="11508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DBA3B78-DB7F-41FA-82F9-AD338788ED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61095" y="5555596"/>
            <a:ext cx="1497357" cy="1141525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65A5606-F943-4796-91BA-AF6E9256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087"/>
          <a:stretch>
            <a:fillRect/>
          </a:stretch>
        </p:blipFill>
        <p:spPr bwMode="auto">
          <a:xfrm>
            <a:off x="1991437" y="4259239"/>
            <a:ext cx="1440041" cy="119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video Youssef">
            <a:hlinkClick r:id="" action="ppaction://media"/>
            <a:extLst>
              <a:ext uri="{FF2B5EF4-FFF2-40B4-BE49-F238E27FC236}">
                <a16:creationId xmlns:a16="http://schemas.microsoft.com/office/drawing/2014/main" id="{D7AA79A4-B1EF-426D-B31F-A74B1D836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5120" y="3818252"/>
            <a:ext cx="921743" cy="164310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6F726910-1964-4E41-AEA0-A125D6C0A6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9000" y="4416274"/>
            <a:ext cx="1194383" cy="89578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ABFACC7B-C200-44DA-A53D-678904A2FB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8910"/>
          <a:stretch/>
        </p:blipFill>
        <p:spPr>
          <a:xfrm>
            <a:off x="1256180" y="5531406"/>
            <a:ext cx="1563335" cy="119581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F1451BCA-37B4-4791-89BB-ED3AFEFA37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7"/>
          <a:stretch/>
        </p:blipFill>
        <p:spPr>
          <a:xfrm rot="5400000">
            <a:off x="88329" y="5590000"/>
            <a:ext cx="1177893" cy="10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6477" y="254000"/>
            <a:ext cx="8843749" cy="1041400"/>
          </a:xfrm>
        </p:spPr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Natuurbeheer 2021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334CDE0F-CD4D-43B8-B087-B2A5B5893E9D}"/>
              </a:ext>
            </a:extLst>
          </p:cNvPr>
          <p:cNvSpPr txBox="1"/>
          <p:nvPr/>
        </p:nvSpPr>
        <p:spPr>
          <a:xfrm>
            <a:off x="136477" y="1488124"/>
            <a:ext cx="504801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BE" sz="2000" dirty="0">
                <a:solidFill>
                  <a:srgbClr val="467990"/>
                </a:solidFill>
                <a:latin typeface="+mn-lt"/>
              </a:rPr>
              <a:t>Regulier beheer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Eigen beheerteam ges</a:t>
            </a:r>
            <a:r>
              <a:rPr lang="nl-BE" sz="1600" dirty="0">
                <a:latin typeface="+mn-lt"/>
              </a:rPr>
              <a:t>t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art op 27.02.2021:</a:t>
            </a:r>
          </a:p>
          <a:p>
            <a:r>
              <a:rPr lang="nl-BE" sz="1600" dirty="0">
                <a:latin typeface="+mn-lt"/>
              </a:rPr>
              <a:t>     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10 beheerdagen, gemidd.8 vrijwilligers</a:t>
            </a:r>
          </a:p>
          <a:p>
            <a:r>
              <a:rPr lang="nl-BE" sz="1600" dirty="0">
                <a:latin typeface="+mn-lt"/>
              </a:rPr>
              <a:t>     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16 echte 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beheerteamers</a:t>
            </a:r>
            <a:endParaRPr lang="nl-BE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err="1">
                <a:latin typeface="+mn-lt"/>
              </a:rPr>
              <a:t>K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asterlindenschool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: 10 beheerdagen, gemidd.5 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lln</a:t>
            </a:r>
            <a:endParaRPr lang="nl-BE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Natuurpunt-</a:t>
            </a:r>
            <a:r>
              <a:rPr lang="nl-BE" sz="1600" dirty="0" err="1">
                <a:solidFill>
                  <a:schemeClr val="tx1"/>
                </a:solidFill>
                <a:latin typeface="+mn-lt"/>
              </a:rPr>
              <a:t>A.W.S.ploeg</a:t>
            </a:r>
            <a:r>
              <a:rPr lang="nl-BE" sz="1600" dirty="0">
                <a:solidFill>
                  <a:schemeClr val="tx1"/>
                </a:solidFill>
                <a:latin typeface="+mn-lt"/>
              </a:rPr>
              <a:t> vanuit Ter Pede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tx1"/>
                </a:solidFill>
                <a:latin typeface="+mn-lt"/>
              </a:rPr>
              <a:t>Pro Natura vzw/gemeente:  maaien De Sype</a:t>
            </a:r>
          </a:p>
          <a:p>
            <a:pPr marL="0" indent="0">
              <a:buNone/>
            </a:pPr>
            <a:r>
              <a:rPr lang="nl-BE" sz="1600" b="1" dirty="0">
                <a:latin typeface="+mn-lt"/>
              </a:rPr>
              <a:t>Thaborberg</a:t>
            </a:r>
          </a:p>
          <a:p>
            <a:pPr marL="285750" indent="-285750">
              <a:buFontTx/>
              <a:buChar char="-"/>
            </a:pPr>
            <a:r>
              <a:rPr lang="nl-BE" sz="1600" dirty="0">
                <a:latin typeface="+mn-lt"/>
              </a:rPr>
              <a:t>Herstel infoborden, prikkelpad (deels),  sleedoornhaag, brugje, leuningen;</a:t>
            </a:r>
          </a:p>
          <a:p>
            <a:r>
              <a:rPr lang="nl-BE" sz="1600" dirty="0">
                <a:latin typeface="+mn-lt"/>
              </a:rPr>
              <a:t>     verbeteren natte plekken</a:t>
            </a:r>
          </a:p>
          <a:p>
            <a:pPr marL="285750" indent="-285750">
              <a:buFontTx/>
              <a:buChar char="-"/>
            </a:pPr>
            <a:r>
              <a:rPr lang="nl-BE" sz="1600" dirty="0">
                <a:latin typeface="+mn-lt"/>
              </a:rPr>
              <a:t>Vrijhouden wandelpad</a:t>
            </a:r>
          </a:p>
          <a:p>
            <a:r>
              <a:rPr lang="nl-BE" sz="1600" dirty="0">
                <a:latin typeface="+mn-lt"/>
              </a:rPr>
              <a:t>     (wegzagen gevallen bomen)</a:t>
            </a:r>
          </a:p>
          <a:p>
            <a:pPr marL="285750" indent="-285750">
              <a:buFontTx/>
              <a:buChar char="-"/>
            </a:pPr>
            <a:r>
              <a:rPr lang="nl-BE" sz="1600" dirty="0">
                <a:latin typeface="+mn-lt"/>
              </a:rPr>
              <a:t>Maaien plein en boomgaard</a:t>
            </a:r>
          </a:p>
          <a:p>
            <a:pPr marL="285750" indent="-285750">
              <a:buFontTx/>
              <a:buChar char="-"/>
            </a:pPr>
            <a:r>
              <a:rPr lang="nl-BE" sz="1600" dirty="0">
                <a:latin typeface="+mn-lt"/>
              </a:rPr>
              <a:t>Snoeien fruitbomen</a:t>
            </a:r>
          </a:p>
          <a:p>
            <a:r>
              <a:rPr lang="nl-BE" sz="1600" b="1" dirty="0">
                <a:latin typeface="+mn-lt"/>
              </a:rPr>
              <a:t>Begijnenborrebos-</a:t>
            </a:r>
            <a:r>
              <a:rPr lang="nl-BE" sz="1600" b="1" dirty="0" err="1">
                <a:latin typeface="+mn-lt"/>
              </a:rPr>
              <a:t>Zibbeek</a:t>
            </a:r>
            <a:endParaRPr lang="nl-BE" sz="1600" b="1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nl-BE" sz="1600" dirty="0">
                <a:latin typeface="+mn-lt"/>
              </a:rPr>
              <a:t>Maaien in Zibbeekbos en Eigenveldbos, De Sype</a:t>
            </a:r>
          </a:p>
          <a:p>
            <a:r>
              <a:rPr lang="nl-BE" sz="1600" b="1" dirty="0">
                <a:latin typeface="+mn-lt"/>
              </a:rPr>
              <a:t>Ter Pede</a:t>
            </a:r>
          </a:p>
          <a:p>
            <a:pPr marL="285750" indent="-285750">
              <a:buFontTx/>
              <a:buChar char="-"/>
            </a:pPr>
            <a:r>
              <a:rPr lang="nl-BE" sz="1600" dirty="0">
                <a:latin typeface="+mn-lt"/>
              </a:rPr>
              <a:t>Verbeteren beheerweg langs Pedebeek</a:t>
            </a:r>
          </a:p>
          <a:p>
            <a:pPr marL="285750" indent="-285750">
              <a:buFontTx/>
              <a:buChar char="-"/>
            </a:pPr>
            <a:r>
              <a:rPr lang="nl-BE" sz="1600" dirty="0">
                <a:latin typeface="+mn-lt"/>
              </a:rPr>
              <a:t>Maaien zuidelijk grasland, orchideeëntalud en moeras (deels) snoeien knotboom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C6FDA2-CE94-441B-A7DD-ACD6AABED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4569" y="1657447"/>
            <a:ext cx="1629228" cy="131668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FEDE810-A728-4FD1-AA6A-0B1599A7E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52" y="1514976"/>
            <a:ext cx="2285553" cy="162922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3496971-C90D-4CC1-9FFC-AB730EB48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"/>
          <a:stretch/>
        </p:blipFill>
        <p:spPr>
          <a:xfrm>
            <a:off x="5314251" y="4907895"/>
            <a:ext cx="3665975" cy="18374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921E9F0-B4D7-411F-8349-7C84F95A2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51" y="3234037"/>
            <a:ext cx="3693271" cy="15702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FF5E6A-FA69-4D0C-AD26-9E1DD58F46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60035" y="4025023"/>
            <a:ext cx="1924454" cy="14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1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DB4FA4-6107-4DF9-A218-E44DA4068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29" y="1437168"/>
            <a:ext cx="3372132" cy="3901639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7819868-6622-4AA4-A6BD-E8D0873A2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560285"/>
            <a:ext cx="8591004" cy="5297715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Extensieve bebossing Ter Planken</a:t>
            </a:r>
          </a:p>
          <a:p>
            <a:r>
              <a:rPr lang="nl-BE" sz="1600" dirty="0">
                <a:solidFill>
                  <a:schemeClr val="tx1"/>
                </a:solidFill>
              </a:rPr>
              <a:t>brede boszomen (2750 struiken)</a:t>
            </a:r>
          </a:p>
          <a:p>
            <a:r>
              <a:rPr lang="nl-BE" sz="1600" dirty="0">
                <a:solidFill>
                  <a:schemeClr val="tx1"/>
                </a:solidFill>
              </a:rPr>
              <a:t>groepsgewijze bosaanplant (600 ex.)</a:t>
            </a:r>
          </a:p>
          <a:p>
            <a:r>
              <a:rPr lang="nl-BE" sz="1600" dirty="0">
                <a:solidFill>
                  <a:schemeClr val="tx1"/>
                </a:solidFill>
              </a:rPr>
              <a:t>Uitvoering: 8-11 maart  </a:t>
            </a:r>
          </a:p>
          <a:p>
            <a:r>
              <a:rPr lang="nl-BE" sz="1600" dirty="0">
                <a:solidFill>
                  <a:schemeClr val="tx1"/>
                </a:solidFill>
              </a:rPr>
              <a:t>Samenwerking met wijkcomité Plankenveld,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</a:t>
            </a:r>
            <a:r>
              <a:rPr lang="nl-BE" sz="1600" dirty="0" err="1">
                <a:solidFill>
                  <a:schemeClr val="tx1"/>
                </a:solidFill>
              </a:rPr>
              <a:t>Kasterlindenschool</a:t>
            </a:r>
            <a:r>
              <a:rPr lang="nl-BE" sz="1600" dirty="0">
                <a:solidFill>
                  <a:schemeClr val="tx1"/>
                </a:solidFill>
              </a:rPr>
              <a:t> en terreinploeg Natuurpunt</a:t>
            </a:r>
          </a:p>
          <a:p>
            <a:r>
              <a:rPr lang="nl-BE" sz="1600" dirty="0">
                <a:solidFill>
                  <a:schemeClr val="tx1"/>
                </a:solidFill>
              </a:rPr>
              <a:t>Opvolgingsbeheer voor en tijdens Dag van de Natuur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Infoborden en nieuwe namen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3A12C84-8CB1-41E8-A488-4EE4D555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B050"/>
                </a:solidFill>
              </a:rPr>
              <a:t>Natuurbeheer 2021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9D5AC4-E481-4299-BA4E-4D466AB77B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r="20318"/>
          <a:stretch/>
        </p:blipFill>
        <p:spPr>
          <a:xfrm>
            <a:off x="4611488" y="1402036"/>
            <a:ext cx="2011082" cy="1648471"/>
          </a:xfrm>
          <a:prstGeom prst="rect">
            <a:avLst/>
          </a:prstGeom>
        </p:spPr>
      </p:pic>
      <p:sp>
        <p:nvSpPr>
          <p:cNvPr id="6" name="Stroomdiagram: Verbindingslijn 5">
            <a:extLst>
              <a:ext uri="{FF2B5EF4-FFF2-40B4-BE49-F238E27FC236}">
                <a16:creationId xmlns:a16="http://schemas.microsoft.com/office/drawing/2014/main" id="{15CC591C-123B-4856-889F-0BC11EB68C86}"/>
              </a:ext>
            </a:extLst>
          </p:cNvPr>
          <p:cNvSpPr/>
          <p:nvPr/>
        </p:nvSpPr>
        <p:spPr>
          <a:xfrm>
            <a:off x="4576235" y="2603376"/>
            <a:ext cx="452533" cy="526143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21F7BDC-308B-4E1E-8E1C-114138BE04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5099" y="3387987"/>
            <a:ext cx="1924957" cy="144371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7E89F52-40FA-4625-8B5F-53E138F5C0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61883" y="3385946"/>
            <a:ext cx="1924958" cy="144371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0136B15-A551-4764-BF9B-A8D06BFEE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610" y="3592007"/>
            <a:ext cx="1648470" cy="12363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46D603-0731-499E-8702-8D8421DD58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5394895"/>
            <a:ext cx="3372133" cy="136028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03682E3-3B56-428B-99FA-20CB9B1588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729" y="5489123"/>
            <a:ext cx="1510472" cy="91440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43DD4FB-1C7B-44DB-A793-109DCE38BA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4901" y="5191089"/>
            <a:ext cx="2013962" cy="151047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BA0CB08-F72E-4A00-9A13-CC6C0AD552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136145" y="3382181"/>
            <a:ext cx="1924956" cy="14437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8013D5A-3CA1-40B3-AD0E-8159308E00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1558" y="5328033"/>
            <a:ext cx="1648471" cy="12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21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7819868-6622-4AA4-A6BD-E8D0873A2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666709"/>
            <a:ext cx="8591004" cy="5297715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Nieuw !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u="sng" dirty="0"/>
              <a:t>Schotse hooglanders op Ter Pede</a:t>
            </a:r>
          </a:p>
          <a:p>
            <a:r>
              <a:rPr lang="nl-BE" sz="1600" dirty="0">
                <a:solidFill>
                  <a:schemeClr val="tx1"/>
                </a:solidFill>
              </a:rPr>
              <a:t>24 feb: palen geplaatst rond noordelijke wei</a:t>
            </a:r>
          </a:p>
          <a:p>
            <a:r>
              <a:rPr lang="nl-BE" sz="1600" dirty="0">
                <a:solidFill>
                  <a:schemeClr val="tx1"/>
                </a:solidFill>
              </a:rPr>
              <a:t>taludbeek deels afgeleid naar nieuwe poel</a:t>
            </a:r>
          </a:p>
          <a:p>
            <a:r>
              <a:rPr lang="nl-BE" sz="1600" dirty="0">
                <a:solidFill>
                  <a:schemeClr val="tx1"/>
                </a:solidFill>
              </a:rPr>
              <a:t>1</a:t>
            </a:r>
            <a:r>
              <a:rPr lang="nl-BE" sz="1600" baseline="30000" dirty="0">
                <a:solidFill>
                  <a:schemeClr val="tx1"/>
                </a:solidFill>
              </a:rPr>
              <a:t>e</a:t>
            </a:r>
            <a:r>
              <a:rPr lang="nl-BE" sz="1600" dirty="0">
                <a:solidFill>
                  <a:schemeClr val="tx1"/>
                </a:solidFill>
              </a:rPr>
              <a:t> maaibeurt in juni</a:t>
            </a:r>
          </a:p>
          <a:p>
            <a:r>
              <a:rPr lang="nl-BE" sz="1600" dirty="0">
                <a:solidFill>
                  <a:schemeClr val="tx1"/>
                </a:solidFill>
              </a:rPr>
              <a:t>2 sept: komst 6 runderen, plaatsing infobord</a:t>
            </a:r>
          </a:p>
          <a:p>
            <a:r>
              <a:rPr lang="nl-BE" sz="1600" dirty="0">
                <a:solidFill>
                  <a:schemeClr val="tx1"/>
                </a:solidFill>
              </a:rPr>
              <a:t>25 okt: runderen terug naar spoortalud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Nauwe samenwerking met A.N.B.,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Natuur- en Landschapszorg en </a:t>
            </a:r>
            <a:r>
              <a:rPr lang="nl-BE" sz="1600" dirty="0" err="1">
                <a:solidFill>
                  <a:schemeClr val="tx1"/>
                </a:solidFill>
              </a:rPr>
              <a:t>Kasterlinden</a:t>
            </a: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u="sng" dirty="0"/>
              <a:t>Aankoop </a:t>
            </a:r>
            <a:r>
              <a:rPr lang="nl-BE" u="sng" dirty="0" err="1"/>
              <a:t>Kattebroekbos</a:t>
            </a:r>
            <a:r>
              <a:rPr lang="nl-BE" u="sng" dirty="0"/>
              <a:t> (1,76 ha)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Akte verleden op 13 april; 73000 euro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3A12C84-8CB1-41E8-A488-4EE4D555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B050"/>
                </a:solidFill>
              </a:rPr>
              <a:t>Natuurbeheer 2021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BC7DC5B-320D-4465-A285-070E1BB17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5172001"/>
            <a:ext cx="1615599" cy="14924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9EC778-4A30-4F10-9720-6B9F01B85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1836" y="3425419"/>
            <a:ext cx="2127064" cy="159529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2A7C93-3766-4DF6-A0BB-2279386B0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93097" y="1717703"/>
            <a:ext cx="2127065" cy="15952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5AC6E4E-1B1A-4202-9EFB-D42C7E41A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1836" y="5117330"/>
            <a:ext cx="2127061" cy="1486670"/>
          </a:xfrm>
          <a:prstGeom prst="rect">
            <a:avLst/>
          </a:prstGeom>
        </p:spPr>
      </p:pic>
      <p:pic>
        <p:nvPicPr>
          <p:cNvPr id="11" name="Kopie van VID-20210718-WA0002">
            <a:hlinkClick r:id="" action="ppaction://media"/>
            <a:extLst>
              <a:ext uri="{FF2B5EF4-FFF2-40B4-BE49-F238E27FC236}">
                <a16:creationId xmlns:a16="http://schemas.microsoft.com/office/drawing/2014/main" id="{0023418C-9DF7-4F5E-87B8-E440FC2A4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3173" y="1717703"/>
            <a:ext cx="1754605" cy="310016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1FB7BD7-BC4B-421F-8F0E-CBEF1E21E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4942988"/>
            <a:ext cx="2115778" cy="16610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A469B1-0B97-457F-9A70-FEEBF1D9F6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67" t="-8204" r="41911" b="8204"/>
          <a:stretch/>
        </p:blipFill>
        <p:spPr>
          <a:xfrm rot="5400000">
            <a:off x="2139261" y="4592850"/>
            <a:ext cx="1897248" cy="22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75803" y="1416984"/>
            <a:ext cx="8629107" cy="5441016"/>
          </a:xfrm>
        </p:spPr>
        <p:txBody>
          <a:bodyPr/>
          <a:lstStyle/>
          <a:p>
            <a:pPr marL="0" indent="0">
              <a:buNone/>
            </a:pPr>
            <a:r>
              <a:rPr lang="nl-BE" sz="2800" b="1" u="sng" dirty="0">
                <a:solidFill>
                  <a:srgbClr val="00B050"/>
                </a:solidFill>
              </a:rPr>
              <a:t>Natuurbeheer</a:t>
            </a:r>
            <a:endParaRPr lang="nl-BE" sz="2800" b="1" u="sng" dirty="0"/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Verder</a:t>
            </a:r>
            <a:r>
              <a:rPr lang="nl-BE" dirty="0"/>
              <a:t> </a:t>
            </a:r>
            <a:r>
              <a:rPr lang="nl-BE" sz="1600" dirty="0">
                <a:solidFill>
                  <a:schemeClr val="tx1"/>
                </a:solidFill>
              </a:rPr>
              <a:t>maaien, vegen, zagen, snoeien, begrazen maar ook niets doen		</a:t>
            </a:r>
          </a:p>
          <a:p>
            <a:pPr marL="0" indent="0">
              <a:buNone/>
            </a:pPr>
            <a:r>
              <a:rPr lang="nl-BE" b="1" dirty="0" err="1">
                <a:solidFill>
                  <a:schemeClr val="tx1"/>
                </a:solidFill>
              </a:rPr>
              <a:t>Kattebroekbos</a:t>
            </a:r>
            <a:endParaRPr lang="nl-BE" b="1" dirty="0">
              <a:solidFill>
                <a:schemeClr val="tx1"/>
              </a:solidFill>
            </a:endParaRPr>
          </a:p>
          <a:p>
            <a:r>
              <a:rPr lang="nl-BE" sz="1600" dirty="0">
                <a:solidFill>
                  <a:schemeClr val="tx1"/>
                </a:solidFill>
              </a:rPr>
              <a:t>saneren en verdichten bosrand; zwerfvuilactie</a:t>
            </a:r>
          </a:p>
          <a:p>
            <a:r>
              <a:rPr lang="nl-BE" sz="1600" dirty="0">
                <a:solidFill>
                  <a:schemeClr val="tx1"/>
                </a:solidFill>
              </a:rPr>
              <a:t>aanleg wandelpad langs Kattebroekbeek</a:t>
            </a:r>
          </a:p>
          <a:p>
            <a:r>
              <a:rPr lang="nl-BE" sz="1600" dirty="0">
                <a:solidFill>
                  <a:schemeClr val="tx1"/>
                </a:solidFill>
              </a:rPr>
              <a:t>prospectie </a:t>
            </a:r>
            <a:r>
              <a:rPr lang="nl-BE" sz="1600" dirty="0" err="1">
                <a:solidFill>
                  <a:schemeClr val="tx1"/>
                </a:solidFill>
              </a:rPr>
              <a:t>ifv</a:t>
            </a:r>
            <a:r>
              <a:rPr lang="nl-BE" sz="1600" dirty="0">
                <a:solidFill>
                  <a:schemeClr val="tx1"/>
                </a:solidFill>
              </a:rPr>
              <a:t> natuurverbinding op de Rand 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Begijnenborrebos</a:t>
            </a:r>
          </a:p>
          <a:p>
            <a:r>
              <a:rPr lang="nl-BE" sz="1600" dirty="0">
                <a:solidFill>
                  <a:schemeClr val="tx1"/>
                </a:solidFill>
              </a:rPr>
              <a:t>toegangspoortje, exotenbestrijding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Snikbergwei</a:t>
            </a:r>
          </a:p>
          <a:p>
            <a:r>
              <a:rPr lang="nl-BE" sz="1600" dirty="0">
                <a:solidFill>
                  <a:schemeClr val="tx1"/>
                </a:solidFill>
              </a:rPr>
              <a:t>extra maaibeurt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Eigenveldbos</a:t>
            </a:r>
          </a:p>
          <a:p>
            <a:r>
              <a:rPr lang="nl-BE" sz="1600" dirty="0">
                <a:solidFill>
                  <a:schemeClr val="tx1"/>
                </a:solidFill>
              </a:rPr>
              <a:t>terugzetten bosrand, verwijderen kleinhout</a:t>
            </a:r>
          </a:p>
          <a:p>
            <a:r>
              <a:rPr lang="nl-BE" sz="1600" dirty="0">
                <a:solidFill>
                  <a:schemeClr val="tx1"/>
                </a:solidFill>
              </a:rPr>
              <a:t>prospectie uitbreiding aankoop 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Ter Pede</a:t>
            </a:r>
          </a:p>
          <a:p>
            <a:r>
              <a:rPr lang="nl-BE" sz="1600" dirty="0">
                <a:solidFill>
                  <a:schemeClr val="tx1"/>
                </a:solidFill>
              </a:rPr>
              <a:t>algemene </a:t>
            </a:r>
            <a:r>
              <a:rPr lang="nl-BE" sz="1600" dirty="0" err="1">
                <a:solidFill>
                  <a:schemeClr val="tx1"/>
                </a:solidFill>
              </a:rPr>
              <a:t>terugzetting</a:t>
            </a:r>
            <a:r>
              <a:rPr lang="nl-BE" sz="1600" dirty="0">
                <a:solidFill>
                  <a:schemeClr val="tx1"/>
                </a:solidFill>
              </a:rPr>
              <a:t> wilgen en elzen</a:t>
            </a:r>
          </a:p>
          <a:p>
            <a:r>
              <a:rPr lang="nl-BE" sz="1600" dirty="0">
                <a:solidFill>
                  <a:schemeClr val="tx1"/>
                </a:solidFill>
              </a:rPr>
              <a:t>uitbreiding orchideeëntalud</a:t>
            </a:r>
          </a:p>
          <a:p>
            <a:r>
              <a:rPr lang="nl-BE" sz="1600" dirty="0">
                <a:solidFill>
                  <a:schemeClr val="tx1"/>
                </a:solidFill>
              </a:rPr>
              <a:t>herstel overstroomd  beheerpad</a:t>
            </a:r>
          </a:p>
          <a:p>
            <a:pPr marL="0" indent="0">
              <a:buNone/>
            </a:pPr>
            <a:r>
              <a:rPr lang="nl-BE" b="1" dirty="0">
                <a:solidFill>
                  <a:schemeClr val="tx1"/>
                </a:solidFill>
              </a:rPr>
              <a:t>Poelenbeheer</a:t>
            </a:r>
          </a:p>
          <a:p>
            <a:r>
              <a:rPr lang="nl-BE" sz="1600" dirty="0">
                <a:solidFill>
                  <a:schemeClr val="tx1"/>
                </a:solidFill>
              </a:rPr>
              <a:t>prospectie </a:t>
            </a:r>
            <a:r>
              <a:rPr lang="nl-BE" sz="1600" dirty="0" err="1">
                <a:solidFill>
                  <a:schemeClr val="tx1"/>
                </a:solidFill>
              </a:rPr>
              <a:t>ifv</a:t>
            </a:r>
            <a:r>
              <a:rPr lang="nl-BE" sz="1600" dirty="0">
                <a:solidFill>
                  <a:schemeClr val="tx1"/>
                </a:solidFill>
              </a:rPr>
              <a:t> herstel poelen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Natuurpunt Dilbeek 2022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3BB02E-5641-4C2D-8C29-669C9458E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0355" y="4865298"/>
            <a:ext cx="2456294" cy="18422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8487A6C-B4B2-4661-A97C-99C489977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2789" y="1897287"/>
            <a:ext cx="2463322" cy="18474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1650934-8D27-4E06-BEDD-E442B10DE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2790" y="4552112"/>
            <a:ext cx="2463321" cy="18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69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atuurpu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46FBD5C1-ECF6-44A9-9F38-4D9FED6A2738}" vid="{0CA7E6FE-E0D6-4E9E-971C-033158F5F3B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26697</TotalTime>
  <Words>725</Words>
  <Application>Microsoft Office PowerPoint</Application>
  <PresentationFormat>Diavoorstelling (4:3)</PresentationFormat>
  <Paragraphs>178</Paragraphs>
  <Slides>9</Slides>
  <Notes>7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Georgia</vt:lpstr>
      <vt:lpstr>Wingdings</vt:lpstr>
      <vt:lpstr>Kantoorthema</vt:lpstr>
      <vt:lpstr>PowerPoint-presentatie</vt:lpstr>
      <vt:lpstr>Natuurbeheer </vt:lpstr>
      <vt:lpstr>Thaborberg</vt:lpstr>
      <vt:lpstr>Begijnenborrebos-Zibbeekvallei</vt:lpstr>
      <vt:lpstr>Ter Pede</vt:lpstr>
      <vt:lpstr>Natuurbeheer 2021</vt:lpstr>
      <vt:lpstr>Natuurbeheer 2021</vt:lpstr>
      <vt:lpstr>Natuurbeheer 2021</vt:lpstr>
      <vt:lpstr>Natuurpunt Dilbeek 2022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Joris Gansemans</dc:creator>
  <cp:lastModifiedBy>fre Rampelbergh</cp:lastModifiedBy>
  <cp:revision>1207</cp:revision>
  <cp:lastPrinted>2022-03-07T20:55:49Z</cp:lastPrinted>
  <dcterms:created xsi:type="dcterms:W3CDTF">2014-03-26T16:36:33Z</dcterms:created>
  <dcterms:modified xsi:type="dcterms:W3CDTF">2022-03-27T09:10:43Z</dcterms:modified>
</cp:coreProperties>
</file>