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48" r:id="rId2"/>
    <p:sldId id="398" r:id="rId3"/>
    <p:sldId id="436" r:id="rId4"/>
    <p:sldId id="437" r:id="rId5"/>
    <p:sldId id="396" r:id="rId6"/>
    <p:sldId id="438" r:id="rId7"/>
    <p:sldId id="439" r:id="rId8"/>
    <p:sldId id="382" r:id="rId9"/>
    <p:sldId id="355" r:id="rId10"/>
    <p:sldId id="408" r:id="rId11"/>
  </p:sldIdLst>
  <p:sldSz cx="9144000" cy="6858000" type="screen4x3"/>
  <p:notesSz cx="7086600" cy="93726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De Jonge" initials="eDJ" lastIdx="6" clrIdx="0">
    <p:extLst>
      <p:ext uri="{19B8F6BF-5375-455C-9EA6-DF929625EA0E}">
        <p15:presenceInfo xmlns:p15="http://schemas.microsoft.com/office/powerpoint/2012/main" userId="296e97c8187d6f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B6E"/>
    <a:srgbClr val="007C86"/>
    <a:srgbClr val="00646C"/>
    <a:srgbClr val="467990"/>
    <a:srgbClr val="419575"/>
    <a:srgbClr val="D8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792" autoAdjust="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2" tIns="47021" rIns="94042" bIns="47021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14101" y="0"/>
            <a:ext cx="3070860" cy="470258"/>
          </a:xfrm>
          <a:prstGeom prst="rect">
            <a:avLst/>
          </a:prstGeom>
        </p:spPr>
        <p:txBody>
          <a:bodyPr vert="horz" lIns="94042" tIns="47021" rIns="94042" bIns="47021" rtlCol="0"/>
          <a:lstStyle>
            <a:lvl1pPr algn="r">
              <a:defRPr sz="1200"/>
            </a:lvl1pPr>
          </a:lstStyle>
          <a:p>
            <a:fld id="{D4B92C56-513E-40D0-9DC5-F135CA5AF059}" type="datetimeFigureOut">
              <a:rPr lang="nl-BE" smtClean="0"/>
              <a:pPr/>
              <a:t>22/03/2022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433513" y="1171575"/>
            <a:ext cx="4219575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2" tIns="47021" rIns="94042" bIns="47021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8660" y="4510564"/>
            <a:ext cx="5669280" cy="3690461"/>
          </a:xfrm>
          <a:prstGeom prst="rect">
            <a:avLst/>
          </a:prstGeom>
        </p:spPr>
        <p:txBody>
          <a:bodyPr vert="horz" lIns="94042" tIns="47021" rIns="94042" bIns="47021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902345"/>
            <a:ext cx="3070860" cy="470257"/>
          </a:xfrm>
          <a:prstGeom prst="rect">
            <a:avLst/>
          </a:prstGeom>
        </p:spPr>
        <p:txBody>
          <a:bodyPr vert="horz" lIns="94042" tIns="47021" rIns="94042" bIns="47021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14101" y="8902345"/>
            <a:ext cx="3070860" cy="470257"/>
          </a:xfrm>
          <a:prstGeom prst="rect">
            <a:avLst/>
          </a:prstGeom>
        </p:spPr>
        <p:txBody>
          <a:bodyPr vert="horz" lIns="94042" tIns="47021" rIns="94042" bIns="47021" rtlCol="0" anchor="b"/>
          <a:lstStyle>
            <a:lvl1pPr algn="r">
              <a:defRPr sz="1200"/>
            </a:lvl1pPr>
          </a:lstStyle>
          <a:p>
            <a:fld id="{796DDC38-5EDC-4BC1-AC9B-02E63AD19168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4263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846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3750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909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1825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585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5397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8577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7495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DDC38-5EDC-4BC1-AC9B-02E63AD19168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141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D1AC-F4BE-4FAB-ADBF-B77D1012B122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1F442-9DE4-4FEC-B98E-B52FEFEB055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1360599" y="5458312"/>
            <a:ext cx="6422801" cy="52322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800" b="0" dirty="0">
                <a:solidFill>
                  <a:srgbClr val="007C86"/>
                </a:solidFill>
                <a:latin typeface="+mj-lt"/>
              </a:rPr>
              <a:t>Presentatie door:</a:t>
            </a:r>
          </a:p>
        </p:txBody>
      </p:sp>
    </p:spTree>
    <p:extLst>
      <p:ext uri="{BB962C8B-B14F-4D97-AF65-F5344CB8AC3E}">
        <p14:creationId xmlns:p14="http://schemas.microsoft.com/office/powerpoint/2010/main" val="2725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kel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D1AC-F4BE-4FAB-ADBF-B77D1012B122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1F442-9DE4-4FEC-B98E-B52FEFEB055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65100" y="199491"/>
            <a:ext cx="8813800" cy="6477534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46799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br>
              <a:rPr lang="nl-NL" noProof="0" dirty="0"/>
            </a:br>
            <a:br>
              <a:rPr lang="nl-NL" noProof="0" dirty="0"/>
            </a:br>
            <a:br>
              <a:rPr lang="nl-NL" noProof="0" dirty="0"/>
            </a:br>
            <a:br>
              <a:rPr lang="nl-NL" noProof="0" dirty="0"/>
            </a:br>
            <a:r>
              <a:rPr lang="nl-NL" noProof="0" dirty="0"/>
              <a:t>Klik op het pictogram om een afbeelding toe te voegen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982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8193" y="1846555"/>
            <a:ext cx="8647611" cy="4332176"/>
          </a:xfr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sz="2000" baseline="0">
                <a:solidFill>
                  <a:srgbClr val="007C86"/>
                </a:solidFill>
                <a:latin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 sz="1800" baseline="0">
                <a:solidFill>
                  <a:srgbClr val="007C86"/>
                </a:solidFill>
                <a:latin typeface="Arial" pitchFamily="34" charset="0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>
                    <a:lumMod val="50000"/>
                  </a:schemeClr>
                </a:solidFill>
                <a:latin typeface="Georgia" pitchFamily="18" charset="0"/>
                <a:cs typeface="Arial" pitchFamily="34" charset="0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400" baseline="0">
                <a:solidFill>
                  <a:schemeClr val="bg1">
                    <a:lumMod val="50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/>
          </a:p>
          <a:p>
            <a:pPr lvl="0"/>
            <a:endParaRPr lang="en-US" alt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DA45E-47C8-4851-A457-AFF781E99A5D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70F2D-9A52-49D8-918C-EA870A04B2E1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70000"/>
              </a:lnSpc>
              <a:defRPr sz="3600" b="0" i="0" cap="none" baseline="0">
                <a:latin typeface="Arial Black" pitchFamily="34" charset="0"/>
              </a:defRPr>
            </a:lvl1pPr>
          </a:lstStyle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367278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8" y="1617664"/>
            <a:ext cx="8793162" cy="4503736"/>
          </a:xfrm>
        </p:spPr>
        <p:txBody>
          <a:bodyPr/>
          <a:lstStyle>
            <a:lvl1pPr marL="0" indent="0">
              <a:buNone/>
              <a:defRPr sz="2800">
                <a:solidFill>
                  <a:srgbClr val="46799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31E0D-2ADF-40D2-A62D-6CAC25F4A842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E3D4E-3AE0-4706-88CA-CE0A0670B9C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235116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65100" y="1520825"/>
            <a:ext cx="4114800" cy="4656138"/>
          </a:xfr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467990"/>
                </a:solidFill>
                <a:latin typeface="Arial" pitchFamily="34" charset="0"/>
                <a:cs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9450" y="1530349"/>
            <a:ext cx="4489450" cy="4646613"/>
          </a:xfr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defRPr lang="nl-NL" altLang="nl-BE" sz="2000" b="0" kern="1200" baseline="0" smtClean="0">
                <a:solidFill>
                  <a:srgbClr val="46799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defRPr lang="nl-NL" altLang="nl-BE" sz="1800" kern="12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720000" indent="-180000">
              <a:lnSpc>
                <a:spcPct val="100000"/>
              </a:lnSpc>
              <a:spcBef>
                <a:spcPts val="0"/>
              </a:spcBef>
              <a:defRPr sz="1400"/>
            </a:lvl4pPr>
            <a:lvl5pPr marL="900000" indent="-180000">
              <a:lnSpc>
                <a:spcPct val="100000"/>
              </a:lnSpc>
              <a:spcBef>
                <a:spcPts val="0"/>
              </a:spcBef>
              <a:defRPr sz="1400"/>
            </a:lvl5pPr>
          </a:lstStyle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8BE2D-9783-4473-9ED6-2BD5BECFC7A1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715E-64C4-4B3C-9835-AE010609B52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134792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CE8D-DA1F-4033-B5F5-FB57ABAD2999}" type="datetimeFigureOut">
              <a:rPr lang="nl-BE"/>
              <a:pPr>
                <a:defRPr/>
              </a:pPr>
              <a:t>22/03/2022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BBB7F-4BED-4F04-87D3-33644A75BD7F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</p:spTree>
    <p:extLst>
      <p:ext uri="{BB962C8B-B14F-4D97-AF65-F5344CB8AC3E}">
        <p14:creationId xmlns:p14="http://schemas.microsoft.com/office/powerpoint/2010/main" val="139718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stijl te bewerken</a:t>
            </a:r>
            <a:endParaRPr lang="en-US" altLang="nl-B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5100" y="1524000"/>
            <a:ext cx="88138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/>
              <a:t>Klik om de modelstijlen te bewerken</a:t>
            </a:r>
          </a:p>
          <a:p>
            <a:pPr lvl="1"/>
            <a:r>
              <a:rPr lang="nl-NL" altLang="nl-BE" dirty="0"/>
              <a:t>Tweede niveau</a:t>
            </a:r>
          </a:p>
          <a:p>
            <a:pPr lvl="2"/>
            <a:r>
              <a:rPr lang="nl-NL" altLang="nl-BE" dirty="0"/>
              <a:t>Derde niveau</a:t>
            </a:r>
          </a:p>
          <a:p>
            <a:pPr lvl="3"/>
            <a:r>
              <a:rPr lang="nl-NL" altLang="nl-BE" dirty="0"/>
              <a:t>Vierde niveau</a:t>
            </a:r>
          </a:p>
          <a:p>
            <a:pPr lvl="4"/>
            <a:r>
              <a:rPr lang="nl-NL" altLang="nl-BE" dirty="0"/>
              <a:t>Vijfde niveau</a:t>
            </a:r>
            <a:endParaRPr lang="en-US" alt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A05575-FF58-4ACF-9257-59269CA1DDB4}" type="datetimeFigureOut">
              <a:rPr lang="nl-BE"/>
              <a:pPr>
                <a:defRPr/>
              </a:pPr>
              <a:t>22/03/2022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0EBDE0-35B8-417D-9918-8F77C06A173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9" r:id="rId2"/>
    <p:sldLayoutId id="2147483708" r:id="rId3"/>
    <p:sldLayoutId id="2147483699" r:id="rId4"/>
    <p:sldLayoutId id="2147483700" r:id="rId5"/>
    <p:sldLayoutId id="2147483702" r:id="rId6"/>
  </p:sldLayoutIdLst>
  <p:txStyles>
    <p:titleStyle>
      <a:lvl1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 baseline="0">
          <a:solidFill>
            <a:srgbClr val="00646C"/>
          </a:solidFill>
          <a:latin typeface="+mj-lt"/>
          <a:ea typeface="+mj-ea"/>
          <a:cs typeface="+mj-cs"/>
        </a:defRPr>
      </a:lvl1pPr>
      <a:lvl2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2pPr>
      <a:lvl3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3pPr>
      <a:lvl4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4pPr>
      <a:lvl5pPr marL="17938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D6B6E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b="0" kern="1200" baseline="0">
          <a:solidFill>
            <a:srgbClr val="419575"/>
          </a:solidFill>
          <a:latin typeface="Arial" pitchFamily="34" charset="0"/>
          <a:ea typeface="+mn-ea"/>
          <a:cs typeface="Arial" pitchFamily="34" charset="0"/>
        </a:defRPr>
      </a:lvl1pPr>
      <a:lvl2pPr marL="36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2pPr>
      <a:lvl3pPr marL="54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3pPr>
      <a:lvl4pPr marL="72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4pPr>
      <a:lvl5pPr marL="900000" indent="-180000" algn="l" rtl="0" eaLnBrk="0" fontAlgn="base" hangingPunct="0">
        <a:lnSpc>
          <a:spcPct val="100000"/>
        </a:lnSpc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5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4.jpg"/><Relationship Id="rId5" Type="http://schemas.openxmlformats.org/officeDocument/2006/relationships/image" Target="../media/image83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emf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emf"/><Relationship Id="rId9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jpeg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png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emf"/><Relationship Id="rId11" Type="http://schemas.openxmlformats.org/officeDocument/2006/relationships/image" Target="../media/image60.jpeg"/><Relationship Id="rId5" Type="http://schemas.openxmlformats.org/officeDocument/2006/relationships/image" Target="../media/image54.emf"/><Relationship Id="rId10" Type="http://schemas.openxmlformats.org/officeDocument/2006/relationships/image" Target="../media/image59.jpeg"/><Relationship Id="rId4" Type="http://schemas.openxmlformats.org/officeDocument/2006/relationships/image" Target="../media/image53.emf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jp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3" y="0"/>
            <a:ext cx="91376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actielogo_2013-cmyk-groen-rechte-hoeken_we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060" y="234703"/>
            <a:ext cx="1208162" cy="1208162"/>
          </a:xfrm>
          <a:prstGeom prst="rect">
            <a:avLst/>
          </a:prstGeom>
        </p:spPr>
      </p:pic>
      <p:sp>
        <p:nvSpPr>
          <p:cNvPr id="3" name="Tekstvak 5">
            <a:extLst>
              <a:ext uri="{FF2B5EF4-FFF2-40B4-BE49-F238E27FC236}">
                <a16:creationId xmlns:a16="http://schemas.microsoft.com/office/drawing/2014/main" id="{B4C977E8-3D7D-498D-8E19-3CB1E0AA71EB}"/>
              </a:ext>
            </a:extLst>
          </p:cNvPr>
          <p:cNvSpPr txBox="1"/>
          <p:nvPr/>
        </p:nvSpPr>
        <p:spPr>
          <a:xfrm>
            <a:off x="1083212" y="234703"/>
            <a:ext cx="69775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ln w="6350">
                  <a:noFill/>
                </a:ln>
                <a:latin typeface="Arial Black" pitchFamily="34" charset="0"/>
              </a:rPr>
              <a:t>Natuurpunt Dilbeek 2002-2022</a:t>
            </a:r>
          </a:p>
          <a:p>
            <a:pPr algn="ctr"/>
            <a:endParaRPr lang="nl-BE" sz="4000" dirty="0">
              <a:ln w="6350">
                <a:noFill/>
              </a:ln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nl-BE" sz="4000" dirty="0">
              <a:ln w="6350">
                <a:noFill/>
              </a:ln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nl-BE" sz="4000" dirty="0">
              <a:ln w="6350">
                <a:noFill/>
              </a:ln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nl-BE" sz="4000" dirty="0">
              <a:ln w="6350">
                <a:noFill/>
              </a:ln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nl-BE" sz="4000" dirty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nl-BE" sz="6000" dirty="0">
                <a:ln w="6350">
                  <a:noFill/>
                </a:ln>
                <a:solidFill>
                  <a:schemeClr val="bg1"/>
                </a:solidFill>
                <a:latin typeface="Arial Black" pitchFamily="34" charset="0"/>
              </a:rPr>
              <a:t>Natuureducatie en -beleving</a:t>
            </a:r>
          </a:p>
        </p:txBody>
      </p:sp>
    </p:spTree>
    <p:extLst>
      <p:ext uri="{BB962C8B-B14F-4D97-AF65-F5344CB8AC3E}">
        <p14:creationId xmlns:p14="http://schemas.microsoft.com/office/powerpoint/2010/main" val="1448642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848E01E-D4EC-46AF-B7AF-5A0EB9A9A5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358502"/>
              </p:ext>
            </p:extLst>
          </p:nvPr>
        </p:nvGraphicFramePr>
        <p:xfrm>
          <a:off x="1520214" y="1578297"/>
          <a:ext cx="5635960" cy="7825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" name="Acrobat Document" r:id="rId4" imgW="5667037" imgH="8019948" progId="AcroExch.Document.DC">
                  <p:embed/>
                </p:oleObj>
              </mc:Choice>
              <mc:Fallback>
                <p:oleObj name="Acrobat Document" r:id="rId4" imgW="5667037" imgH="8019948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848E01E-D4EC-46AF-B7AF-5A0EB9A9A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0214" y="1578297"/>
                        <a:ext cx="5635960" cy="7825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7350" y="1466492"/>
            <a:ext cx="8369300" cy="5378912"/>
          </a:xfrm>
        </p:spPr>
        <p:txBody>
          <a:bodyPr/>
          <a:lstStyle/>
          <a:p>
            <a:pPr marL="0" indent="0">
              <a:buNone/>
            </a:pPr>
            <a:r>
              <a:rPr lang="nl-BE" sz="2800" b="1" u="sng" dirty="0">
                <a:solidFill>
                  <a:srgbClr val="00B050"/>
                </a:solidFill>
              </a:rPr>
              <a:t>Natuureducatie en -beleving</a:t>
            </a:r>
            <a:endParaRPr lang="nl-BE" sz="2800" b="1" u="sng" dirty="0"/>
          </a:p>
          <a:p>
            <a:pPr marL="0" indent="0">
              <a:buNone/>
            </a:pPr>
            <a:endParaRPr lang="nl-BE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sz="1600" dirty="0">
              <a:solidFill>
                <a:srgbClr val="22222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1600" dirty="0">
              <a:solidFill>
                <a:srgbClr val="222222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1600" dirty="0">
              <a:solidFill>
                <a:srgbClr val="22222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1600" dirty="0">
              <a:solidFill>
                <a:srgbClr val="222222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1600" dirty="0">
              <a:solidFill>
                <a:srgbClr val="22222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1600" dirty="0">
              <a:solidFill>
                <a:srgbClr val="222222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sz="1600" dirty="0">
              <a:solidFill>
                <a:srgbClr val="22222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b="1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Natuurpunt Dilbeek 2022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7C30D8C-A0AA-4A6E-828B-B07A989AD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0" y="2510298"/>
            <a:ext cx="1658514" cy="368886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DA1E6C8-4BD0-4F5B-976E-80AA68C8E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2" y="2462524"/>
            <a:ext cx="1658514" cy="368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CB26DFA-CD4C-484B-8BDD-047CADC93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07" y="1613269"/>
            <a:ext cx="3437991" cy="2291994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2" y="1392515"/>
            <a:ext cx="8282211" cy="6271028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Voor +18</a:t>
            </a:r>
          </a:p>
          <a:p>
            <a:pPr marL="0" indent="0">
              <a:buNone/>
            </a:pPr>
            <a:r>
              <a:rPr lang="nl-BE" sz="1800" u="sng" dirty="0">
                <a:solidFill>
                  <a:schemeClr val="tx1"/>
                </a:solidFill>
              </a:rPr>
              <a:t>Natuurwandelingen: in totaal 159</a:t>
            </a:r>
          </a:p>
          <a:p>
            <a:r>
              <a:rPr lang="nl-BE" sz="1600" dirty="0">
                <a:solidFill>
                  <a:schemeClr val="tx1"/>
                </a:solidFill>
              </a:rPr>
              <a:t>hoofd-natuurgids: Marc </a:t>
            </a:r>
            <a:r>
              <a:rPr lang="nl-BE" sz="1600" dirty="0" err="1">
                <a:solidFill>
                  <a:schemeClr val="tx1"/>
                </a:solidFill>
              </a:rPr>
              <a:t>Bruneel</a:t>
            </a:r>
            <a:r>
              <a:rPr lang="nl-BE" sz="1600" dirty="0">
                <a:solidFill>
                  <a:schemeClr val="tx1"/>
                </a:solidFill>
              </a:rPr>
              <a:t> + 10-tal collega-gidsen</a:t>
            </a:r>
          </a:p>
          <a:p>
            <a:r>
              <a:rPr lang="nl-BE" sz="1600" dirty="0">
                <a:solidFill>
                  <a:schemeClr val="tx1"/>
                </a:solidFill>
              </a:rPr>
              <a:t>thema’s: biodiversiteit, planten, vogels, paddenstoelen,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  insecten, vleermuizen, uilen, landschappen, ecologische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  verbindingen, lichthinder, natuurbeheer,…</a:t>
            </a:r>
          </a:p>
          <a:p>
            <a:r>
              <a:rPr lang="nl-BE" sz="1600" dirty="0">
                <a:solidFill>
                  <a:schemeClr val="tx1"/>
                </a:solidFill>
              </a:rPr>
              <a:t>in eigen gemeente, apart of gegroepeerd, zoals:</a:t>
            </a:r>
          </a:p>
          <a:p>
            <a:pPr lvl="1"/>
            <a:r>
              <a:rPr lang="nl-BE" sz="1600" dirty="0">
                <a:solidFill>
                  <a:schemeClr val="tx1"/>
                </a:solidFill>
              </a:rPr>
              <a:t>de klok rond in de </a:t>
            </a:r>
            <a:r>
              <a:rPr lang="nl-BE" sz="1600" dirty="0" err="1">
                <a:solidFill>
                  <a:schemeClr val="tx1"/>
                </a:solidFill>
              </a:rPr>
              <a:t>Wolfsputten</a:t>
            </a:r>
            <a:r>
              <a:rPr lang="nl-BE" sz="1600" dirty="0">
                <a:solidFill>
                  <a:schemeClr val="tx1"/>
                </a:solidFill>
              </a:rPr>
              <a:t> (2004)</a:t>
            </a:r>
          </a:p>
          <a:p>
            <a:pPr lvl="1"/>
            <a:r>
              <a:rPr lang="nl-BE" sz="1600" dirty="0" err="1">
                <a:solidFill>
                  <a:schemeClr val="tx1"/>
                </a:solidFill>
              </a:rPr>
              <a:t>KotteeNatuur</a:t>
            </a:r>
            <a:r>
              <a:rPr lang="nl-BE" sz="1600" dirty="0">
                <a:solidFill>
                  <a:schemeClr val="tx1"/>
                </a:solidFill>
              </a:rPr>
              <a:t> (2010)</a:t>
            </a:r>
          </a:p>
          <a:p>
            <a:pPr lvl="1"/>
            <a:r>
              <a:rPr lang="nl-BE" sz="1600" dirty="0">
                <a:solidFill>
                  <a:schemeClr val="tx1"/>
                </a:solidFill>
              </a:rPr>
              <a:t>Pracht van de Nacht (2012)</a:t>
            </a:r>
          </a:p>
          <a:p>
            <a:pPr lvl="1"/>
            <a:r>
              <a:rPr lang="nl-BE" sz="1600" dirty="0">
                <a:solidFill>
                  <a:schemeClr val="tx1"/>
                </a:solidFill>
              </a:rPr>
              <a:t>Biodiversiteit bij het ontbijt (2012)</a:t>
            </a:r>
          </a:p>
          <a:p>
            <a:pPr lvl="1"/>
            <a:r>
              <a:rPr lang="nl-BE" sz="1600" dirty="0">
                <a:solidFill>
                  <a:schemeClr val="tx1"/>
                </a:solidFill>
              </a:rPr>
              <a:t>Natuur in de uithoek (2014)</a:t>
            </a:r>
          </a:p>
          <a:p>
            <a:pPr lvl="1"/>
            <a:r>
              <a:rPr lang="nl-BE" sz="1600" dirty="0">
                <a:solidFill>
                  <a:schemeClr val="tx1"/>
                </a:solidFill>
              </a:rPr>
              <a:t> 24 uur op de Thaborberg (2015)</a:t>
            </a:r>
          </a:p>
          <a:p>
            <a:pPr lvl="1"/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BE" sz="1800" u="sng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BE" sz="1800" u="sng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BE" sz="1600" dirty="0"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dirty="0"/>
              <a:t>  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Natuureducatie en -beleving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91D05C-147E-439E-B62F-7FC36525D9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9" y="4002377"/>
            <a:ext cx="1703388" cy="12775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CBE0862-90F3-4EAB-9375-5E39EE78E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82" y="4784112"/>
            <a:ext cx="3447768" cy="193937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DB5B905-3ADD-418B-A625-403645571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619" y="5377033"/>
            <a:ext cx="1709348" cy="135822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4BC15C8-5BC1-4414-A0E8-FC02BFDE7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966" y="3985696"/>
            <a:ext cx="1874157" cy="260348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4894437-4F6D-4729-8168-DECE576A3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4738536"/>
            <a:ext cx="1378226" cy="19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2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2" y="1392515"/>
            <a:ext cx="8282211" cy="6271028"/>
          </a:xfrm>
        </p:spPr>
        <p:txBody>
          <a:bodyPr/>
          <a:lstStyle/>
          <a:p>
            <a:pPr marL="0" indent="0">
              <a:buNone/>
            </a:pPr>
            <a:r>
              <a:rPr lang="nl-BE" u="sng" dirty="0">
                <a:latin typeface="+mn-lt"/>
              </a:rPr>
              <a:t>Voor + 18</a:t>
            </a:r>
          </a:p>
          <a:p>
            <a:pPr marL="0" indent="0">
              <a:buNone/>
            </a:pPr>
            <a:endParaRPr lang="nl-BE" u="sng" dirty="0">
              <a:latin typeface="+mn-lt"/>
            </a:endParaRPr>
          </a:p>
          <a:p>
            <a:pPr marL="0" indent="0">
              <a:buNone/>
            </a:pPr>
            <a:r>
              <a:rPr lang="nl-BE" sz="1800" u="sng" dirty="0">
                <a:solidFill>
                  <a:schemeClr val="tx1"/>
                </a:solidFill>
                <a:ea typeface="Calibri" panose="020F0502020204030204" pitchFamily="34" charset="0"/>
              </a:rPr>
              <a:t>Natuurwandelingen elders (65)</a:t>
            </a:r>
          </a:p>
          <a:p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in de Rand:</a:t>
            </a:r>
          </a:p>
          <a:p>
            <a:pPr lvl="1"/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Campagne Natuur op de Rand (2008)</a:t>
            </a:r>
          </a:p>
          <a:p>
            <a:pPr lvl="1"/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Gluren bij de Buren (2012)</a:t>
            </a:r>
          </a:p>
          <a:p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Bus- en auto-uitstappen (15)</a:t>
            </a:r>
          </a:p>
          <a:p>
            <a:r>
              <a:rPr lang="nl-BE" sz="1600" dirty="0" err="1">
                <a:solidFill>
                  <a:schemeClr val="tx1"/>
                </a:solidFill>
                <a:ea typeface="Calibri" panose="020F0502020204030204" pitchFamily="34" charset="0"/>
              </a:rPr>
              <a:t>Natuur.weekends</a:t>
            </a: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 (2007 e.v.)</a:t>
            </a:r>
          </a:p>
          <a:p>
            <a:pPr marL="0" indent="0">
              <a:buNone/>
            </a:pPr>
            <a:endParaRPr lang="nl-BE" sz="1800" u="sng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sz="1800" u="sng" dirty="0">
                <a:solidFill>
                  <a:schemeClr val="tx1"/>
                </a:solidFill>
                <a:ea typeface="Calibri" panose="020F0502020204030204" pitchFamily="34" charset="0"/>
              </a:rPr>
              <a:t>Fietstochten</a:t>
            </a: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 .</a:t>
            </a:r>
          </a:p>
          <a:p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poelenfietstocht (2007)</a:t>
            </a:r>
          </a:p>
          <a:p>
            <a:r>
              <a:rPr lang="nl-BE" sz="1600" dirty="0">
                <a:solidFill>
                  <a:schemeClr val="tx1"/>
                </a:solidFill>
                <a:latin typeface="+mn-lt"/>
              </a:rPr>
              <a:t>vlinderfietstocht (2008)</a:t>
            </a:r>
          </a:p>
          <a:p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leeuwerikenfietstocht (2011)</a:t>
            </a: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nl-BE" sz="11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BE" sz="1800" u="sng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nl-BE" sz="1800" u="sng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nl-BE" sz="1800" u="sng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l-BE" sz="16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dirty="0"/>
              <a:t>  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Natuureducatie en -beleving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F80253C-A113-4020-9EE7-7197B6E06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665" y="4977902"/>
            <a:ext cx="2365233" cy="162609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9752B4A-2F3A-4C67-B16F-B4E968A2B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213" y="4965482"/>
            <a:ext cx="3724110" cy="16665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5E75A19-4BB0-4809-82E6-D43F9D03C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102" y="3439164"/>
            <a:ext cx="2647600" cy="14416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940523C-6F6F-4D85-AFE1-AFCA5D40F3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90" r="6004"/>
          <a:stretch/>
        </p:blipFill>
        <p:spPr>
          <a:xfrm>
            <a:off x="2965617" y="3426742"/>
            <a:ext cx="3373231" cy="14416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C5BACFC-927C-45CD-931F-011CE2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77" y="1576122"/>
            <a:ext cx="2354571" cy="176592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780A0A-F3DD-4310-9BE1-D3F21E00C7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4977903"/>
            <a:ext cx="2570921" cy="166656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3091EAE-D008-47BA-AEB5-4161CE77D1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02" y="1576122"/>
            <a:ext cx="2647599" cy="176592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7B2A4D0-CE50-40CB-B397-58115B2F9D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/>
          <a:stretch/>
        </p:blipFill>
        <p:spPr>
          <a:xfrm>
            <a:off x="6613665" y="4965482"/>
            <a:ext cx="2365233" cy="16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90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0" y="1426372"/>
            <a:ext cx="8282211" cy="6271028"/>
          </a:xfrm>
        </p:spPr>
        <p:txBody>
          <a:bodyPr/>
          <a:lstStyle/>
          <a:p>
            <a:pPr marL="0" indent="0">
              <a:buNone/>
            </a:pPr>
            <a:r>
              <a:rPr lang="nl-BE" sz="1800" u="sng" dirty="0">
                <a:latin typeface="+mn-lt"/>
              </a:rPr>
              <a:t>Voor + 18</a:t>
            </a:r>
          </a:p>
          <a:p>
            <a:pPr marL="0" indent="0">
              <a:buNone/>
            </a:pPr>
            <a:endParaRPr lang="nl-BE" sz="1800" u="sng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sz="1800" u="sng" dirty="0">
                <a:solidFill>
                  <a:schemeClr val="tx1"/>
                </a:solidFill>
                <a:ea typeface="Calibri" panose="020F0502020204030204" pitchFamily="34" charset="0"/>
              </a:rPr>
              <a:t>Presentaties (20)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vogelvoer, uilen, vleermuizen, lichthinder,…</a:t>
            </a:r>
          </a:p>
          <a:p>
            <a:pPr marL="0" indent="0">
              <a:buNone/>
            </a:pPr>
            <a:r>
              <a:rPr lang="nl-BE" sz="1800" u="sng" dirty="0">
                <a:solidFill>
                  <a:schemeClr val="tx1"/>
                </a:solidFill>
                <a:ea typeface="Calibri" panose="020F0502020204030204" pitchFamily="34" charset="0"/>
              </a:rPr>
              <a:t>Filmvertoningen (2) </a:t>
            </a:r>
          </a:p>
          <a:p>
            <a:pPr marL="0" indent="0">
              <a:buNone/>
            </a:pPr>
            <a:r>
              <a:rPr lang="nl-BE" sz="1600" dirty="0" err="1">
                <a:solidFill>
                  <a:schemeClr val="tx1"/>
                </a:solidFill>
                <a:ea typeface="Calibri" panose="020F0502020204030204" pitchFamily="34" charset="0"/>
              </a:rPr>
              <a:t>Aninconvenianttruth</a:t>
            </a: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;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Nieuwe wildernis</a:t>
            </a:r>
          </a:p>
          <a:p>
            <a:pPr marL="0" indent="0">
              <a:buNone/>
            </a:pPr>
            <a:r>
              <a:rPr lang="nl-BE" sz="1800" u="sng" dirty="0">
                <a:solidFill>
                  <a:schemeClr val="tx1"/>
                </a:solidFill>
                <a:ea typeface="Calibri" panose="020F0502020204030204" pitchFamily="34" charset="0"/>
              </a:rPr>
              <a:t>Cursussen (13)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plantengemeenschappen, waterleven,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amfibieën, voorjaarsbloeiers,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vogelgeluiden, Natuur op de Rand,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natuurbeheer op de Rand, natuurfotografie,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zoogdieren, </a:t>
            </a:r>
            <a:r>
              <a:rPr lang="nl-BE" sz="1600" dirty="0" err="1">
                <a:solidFill>
                  <a:schemeClr val="tx1"/>
                </a:solidFill>
                <a:ea typeface="Calibri" panose="020F0502020204030204" pitchFamily="34" charset="0"/>
              </a:rPr>
              <a:t>klimaatgids</a:t>
            </a: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, sporen zoeken,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Leren vogels kijken, natuurgids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800" u="sng" dirty="0">
                <a:solidFill>
                  <a:schemeClr val="tx1"/>
                </a:solidFill>
                <a:ea typeface="Calibri" panose="020F0502020204030204" pitchFamily="34" charset="0"/>
              </a:rPr>
              <a:t>Infostands, zoektochten</a:t>
            </a:r>
            <a:br>
              <a:rPr lang="nl-BE" sz="1800" u="sng" dirty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nl-BE" sz="1600" u="sng" dirty="0">
                <a:solidFill>
                  <a:schemeClr val="tx1"/>
                </a:solidFill>
                <a:ea typeface="Calibri" panose="020F0502020204030204" pitchFamily="34" charset="0"/>
              </a:rPr>
              <a:t>j</a:t>
            </a: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aarmarkt, Gordel, boompjesweekend (2006)…</a:t>
            </a:r>
            <a:endParaRPr lang="nl-BE" sz="1600" u="sng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800" u="sng" dirty="0">
                <a:solidFill>
                  <a:schemeClr val="tx1"/>
                </a:solidFill>
                <a:ea typeface="Calibri" panose="020F0502020204030204" pitchFamily="34" charset="0"/>
              </a:rPr>
              <a:t>Biodiversiteit in Beeld (1</a:t>
            </a:r>
            <a:r>
              <a:rPr lang="nl-BE" sz="1600" dirty="0">
                <a:solidFill>
                  <a:schemeClr val="tx1"/>
                </a:solidFill>
                <a:ea typeface="Calibri" panose="020F0502020204030204" pitchFamily="34" charset="0"/>
              </a:rPr>
              <a:t>0 j. NP Dilbeek)</a:t>
            </a:r>
            <a:endParaRPr lang="nl-BE" sz="1600" u="sng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sz="1800" u="sng" dirty="0" err="1">
                <a:solidFill>
                  <a:schemeClr val="tx1"/>
                </a:solidFill>
                <a:ea typeface="Calibri" panose="020F0502020204030204" pitchFamily="34" charset="0"/>
              </a:rPr>
              <a:t>Brueghelhooifeest</a:t>
            </a:r>
            <a:r>
              <a:rPr lang="nl-BE" sz="1800" u="sng" dirty="0">
                <a:solidFill>
                  <a:schemeClr val="tx1"/>
                </a:solidFill>
                <a:ea typeface="Calibri" panose="020F0502020204030204" pitchFamily="34" charset="0"/>
              </a:rPr>
              <a:t> en – kunstwerk</a:t>
            </a:r>
          </a:p>
          <a:p>
            <a:pPr marL="0" indent="0">
              <a:buNone/>
            </a:pPr>
            <a:r>
              <a:rPr lang="nl-BE" sz="1800" u="sng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nl-BE" sz="1600" u="sng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nl-BE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16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Bruegheljaar</a:t>
            </a:r>
            <a:r>
              <a:rPr lang="nl-BE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2018)</a:t>
            </a:r>
            <a:endParaRPr lang="nl-BE" sz="16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dirty="0"/>
              <a:t>  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Natuureducatie en -beleving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61AE6C-92A7-42EC-8AA6-75B5D4AA0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64" y="3356033"/>
            <a:ext cx="2242372" cy="16123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9DF5EB8-8E20-42A8-8DF7-69AF5ED1C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631" y="3336208"/>
            <a:ext cx="1209269" cy="165905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9372C3-F746-4BA6-9D01-DBE1283A9D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15" y="3356033"/>
            <a:ext cx="1121185" cy="16593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BBEE398-F892-4B29-A7AE-C017FCACA5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847"/>
          <a:stretch/>
        </p:blipFill>
        <p:spPr>
          <a:xfrm>
            <a:off x="4215654" y="5095676"/>
            <a:ext cx="2242372" cy="16123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E9AC27-72C3-4B06-8290-FD83706B8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8618" y="5297224"/>
            <a:ext cx="1612353" cy="120926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EB444DB-FF51-43CB-99B9-9E2BD6767A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1713" y="5297221"/>
            <a:ext cx="1612356" cy="120926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75E7390-1E04-45D9-907F-82A5FCAE0A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4" r="21653" b="46842"/>
          <a:stretch/>
        </p:blipFill>
        <p:spPr>
          <a:xfrm>
            <a:off x="7262191" y="1628490"/>
            <a:ext cx="1716709" cy="160494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479607A-B6F4-4CA8-8F2F-10E80DBE35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97" y="1600291"/>
            <a:ext cx="2924877" cy="16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6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98782" y="1527685"/>
            <a:ext cx="6049617" cy="5047287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Voor -18</a:t>
            </a: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r>
              <a:rPr lang="nl-BE" sz="1800" b="1" u="sng" dirty="0">
                <a:solidFill>
                  <a:schemeClr val="tx1"/>
                </a:solidFill>
              </a:rPr>
              <a:t>De Groene Specht (2002-2005)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32 natuuractiviteiten (halve dag </a:t>
            </a:r>
            <a:r>
              <a:rPr lang="nl-BE" sz="1600" dirty="0" err="1">
                <a:solidFill>
                  <a:schemeClr val="tx1"/>
                </a:solidFill>
              </a:rPr>
              <a:t>binnen+buiten</a:t>
            </a:r>
            <a:r>
              <a:rPr lang="nl-BE" sz="16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bustochten</a:t>
            </a:r>
          </a:p>
          <a:p>
            <a:pPr marL="0" indent="0">
              <a:buNone/>
            </a:pPr>
            <a:r>
              <a:rPr lang="nl-BE" sz="1600" dirty="0" err="1">
                <a:solidFill>
                  <a:schemeClr val="tx1"/>
                </a:solidFill>
              </a:rPr>
              <a:t>Natuurdriedaagsen</a:t>
            </a:r>
            <a:r>
              <a:rPr lang="nl-BE" sz="1600" dirty="0">
                <a:solidFill>
                  <a:schemeClr val="tx1"/>
                </a:solidFill>
              </a:rPr>
              <a:t> (3)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Telkens 3 en 33 deelnemertjes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Bijzonder:</a:t>
            </a:r>
          </a:p>
          <a:p>
            <a:r>
              <a:rPr lang="nl-BE" sz="1600" dirty="0">
                <a:solidFill>
                  <a:schemeClr val="tx1"/>
                </a:solidFill>
              </a:rPr>
              <a:t>kinderraad</a:t>
            </a:r>
          </a:p>
          <a:p>
            <a:r>
              <a:rPr lang="nl-BE" sz="1600" dirty="0">
                <a:solidFill>
                  <a:schemeClr val="tx1"/>
                </a:solidFill>
              </a:rPr>
              <a:t>lieveheersbeestjesonderzoek</a:t>
            </a:r>
          </a:p>
          <a:p>
            <a:r>
              <a:rPr lang="nl-BE" sz="1600" dirty="0" err="1">
                <a:solidFill>
                  <a:schemeClr val="tx1"/>
                </a:solidFill>
              </a:rPr>
              <a:t>Saviokleuters</a:t>
            </a:r>
            <a:r>
              <a:rPr lang="nl-BE" sz="1600" dirty="0">
                <a:solidFill>
                  <a:schemeClr val="tx1"/>
                </a:solidFill>
              </a:rPr>
              <a:t> op de Thaborberg</a:t>
            </a: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dirty="0"/>
              <a:t>  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Natuureducatie en -beleving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5259CB-B40E-40F1-8F79-659F7FC6D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3" y="1868687"/>
            <a:ext cx="1874481" cy="15097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57C9F8-626C-495D-87B9-E744BCE01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0" y="4438512"/>
            <a:ext cx="1310216" cy="11255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4C547E3-3F54-4EB8-91DE-3F8F2F4BB7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0" y="5676806"/>
            <a:ext cx="1293594" cy="10324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C12E07D-0EDE-41F2-9CDF-96D9517F4C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53" y="5197999"/>
            <a:ext cx="1232250" cy="15039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9694FF4-2451-47E2-AA8F-BC066EE982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89" y="3463072"/>
            <a:ext cx="1236182" cy="164824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DCDAC3F-5DAF-4B98-829D-9E31BF3446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69" y="4459307"/>
            <a:ext cx="869343" cy="6520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9E79EFA-FFD5-421C-8EA8-1C534A47C1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26" y="4471794"/>
            <a:ext cx="869343" cy="6520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17B33F1-D28E-4838-9040-789322DC27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922" y="1837197"/>
            <a:ext cx="1874481" cy="152506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D1DAD5C-E0C7-41F1-8DB1-B6D70E60F6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3" y="3461803"/>
            <a:ext cx="1242233" cy="16563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EBEA301-BA2A-416B-AE50-43DAAA6E4D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33" y="5184227"/>
            <a:ext cx="2037001" cy="152506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AC996E9-696F-49F5-87C4-ED49B5F093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20" y="4444311"/>
            <a:ext cx="1620889" cy="107974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20023AE-D4AD-453A-9981-97A397A14A3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8778" y="3673689"/>
            <a:ext cx="1643000" cy="12322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BF83F6-335B-4A5A-BA7C-1762D4B247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6" y="5607990"/>
            <a:ext cx="1626735" cy="107974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5E9BB20-9BB7-4D40-B6A4-948C7665635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46" y="3000736"/>
            <a:ext cx="1806555" cy="135491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CF3AFE93-DBC4-4EE1-AD26-C1A34764C58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31" y="5184227"/>
            <a:ext cx="2208802" cy="15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1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0" y="1527685"/>
            <a:ext cx="6083300" cy="5047287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Voor -18</a:t>
            </a:r>
          </a:p>
          <a:p>
            <a:pPr marL="0" indent="0">
              <a:buNone/>
            </a:pPr>
            <a:r>
              <a:rPr lang="nl-BE" sz="1800" b="1" u="sng" dirty="0" err="1">
                <a:solidFill>
                  <a:schemeClr val="tx1"/>
                </a:solidFill>
              </a:rPr>
              <a:t>Natuur.ket</a:t>
            </a:r>
            <a:r>
              <a:rPr lang="nl-BE" sz="1800" b="1" u="sng" dirty="0">
                <a:solidFill>
                  <a:schemeClr val="tx1"/>
                </a:solidFill>
              </a:rPr>
              <a:t> (2006-2010)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37 natuuractiviteiten</a:t>
            </a:r>
          </a:p>
          <a:p>
            <a:pPr marL="0" indent="0">
              <a:buNone/>
            </a:pPr>
            <a:r>
              <a:rPr lang="nl-BE" sz="1600" dirty="0" err="1">
                <a:solidFill>
                  <a:schemeClr val="tx1"/>
                </a:solidFill>
              </a:rPr>
              <a:t>Natuurtweedaagse</a:t>
            </a:r>
            <a:r>
              <a:rPr lang="nl-BE" sz="1600" dirty="0">
                <a:solidFill>
                  <a:schemeClr val="tx1"/>
                </a:solidFill>
              </a:rPr>
              <a:t> IJzertijd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Jaarlijkse uitreiking diploma “</a:t>
            </a:r>
            <a:r>
              <a:rPr lang="nl-BE" sz="1600" dirty="0" err="1">
                <a:solidFill>
                  <a:schemeClr val="tx1"/>
                </a:solidFill>
              </a:rPr>
              <a:t>Natuur.ket</a:t>
            </a:r>
            <a:r>
              <a:rPr lang="nl-BE" sz="1600" dirty="0">
                <a:solidFill>
                  <a:schemeClr val="tx1"/>
                </a:solidFill>
              </a:rPr>
              <a:t>”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Telkens 5 à 10 deelnemertjes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Bijzonder:</a:t>
            </a:r>
          </a:p>
          <a:p>
            <a:r>
              <a:rPr lang="nl-BE" sz="1600" dirty="0">
                <a:solidFill>
                  <a:schemeClr val="tx1"/>
                </a:solidFill>
              </a:rPr>
              <a:t>Educatief natuurbeheer</a:t>
            </a:r>
          </a:p>
          <a:p>
            <a:r>
              <a:rPr lang="nl-BE" sz="1600" dirty="0">
                <a:solidFill>
                  <a:schemeClr val="tx1"/>
                </a:solidFill>
              </a:rPr>
              <a:t>Moord in de poel</a:t>
            </a:r>
          </a:p>
          <a:p>
            <a:r>
              <a:rPr lang="nl-BE" sz="1600" dirty="0">
                <a:solidFill>
                  <a:schemeClr val="tx1"/>
                </a:solidFill>
              </a:rPr>
              <a:t>Braakballenonderzoek</a:t>
            </a:r>
          </a:p>
          <a:p>
            <a:endParaRPr lang="nl-BE" sz="1600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Natuureducatie en -beleving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64A05B9-EE68-474E-8341-D2F9D8C57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11" y="5046411"/>
            <a:ext cx="2450718" cy="16535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DDA82CF-C405-455B-8105-30519FDDC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704" y="1598160"/>
            <a:ext cx="2177151" cy="179911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B08818A-4512-4D1F-B071-8E0F2DB6B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98" y="5112654"/>
            <a:ext cx="2068396" cy="152108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84DE787-55BC-4E81-9B7D-5FF66363B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406" y="5082826"/>
            <a:ext cx="1610560" cy="159771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295DF6D-A24C-450E-9164-85D3D9130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994" y="3205901"/>
            <a:ext cx="1144939" cy="165467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0F946D2-31A3-4280-AFE0-E4DBFAB1A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366" y="4052769"/>
            <a:ext cx="1519205" cy="99364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90F0D17-6F69-4820-855A-2AF91548A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5575" y="3575918"/>
            <a:ext cx="2421921" cy="131512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73DE2E1-0965-44BC-A944-414ADBB97E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7337" y="3561908"/>
            <a:ext cx="1309399" cy="129866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4005F39-9382-461F-A6F6-D62EA2243B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9574" y="5038456"/>
            <a:ext cx="2594387" cy="168077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337E5B5-682E-4358-88E3-713AD3D2CC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56" y="3561908"/>
            <a:ext cx="1309399" cy="131987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7388827-0C13-481C-B02D-8C06E1ED75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7" y="1583642"/>
            <a:ext cx="2451070" cy="18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9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0" y="1527685"/>
            <a:ext cx="6083300" cy="5047287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Voor -18 (na 2010)</a:t>
            </a:r>
          </a:p>
          <a:p>
            <a:pPr marL="0" indent="0">
              <a:buNone/>
            </a:pPr>
            <a:endParaRPr lang="nl-BE" sz="18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800" b="1" u="sng" dirty="0">
                <a:solidFill>
                  <a:schemeClr val="tx1"/>
                </a:solidFill>
              </a:rPr>
              <a:t>Exploratie Natuur (3+1</a:t>
            </a:r>
            <a:r>
              <a:rPr lang="nl-BE" sz="1600" u="sng" dirty="0">
                <a:solidFill>
                  <a:schemeClr val="tx1"/>
                </a:solidFill>
              </a:rPr>
              <a:t>; 2014)</a:t>
            </a:r>
          </a:p>
          <a:p>
            <a:pPr marL="0" indent="0">
              <a:buNone/>
            </a:pPr>
            <a:endParaRPr lang="nl-BE" sz="16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800" b="1" u="sng" dirty="0">
                <a:solidFill>
                  <a:schemeClr val="tx1"/>
                </a:solidFill>
              </a:rPr>
              <a:t>Samenwerking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met gemeente, Westrand, 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sportclub </a:t>
            </a:r>
            <a:r>
              <a:rPr lang="nl-BE" sz="1600" dirty="0" err="1">
                <a:solidFill>
                  <a:schemeClr val="tx1"/>
                </a:solidFill>
              </a:rPr>
              <a:t>Icho</a:t>
            </a:r>
            <a:r>
              <a:rPr lang="nl-BE" sz="1600" dirty="0">
                <a:solidFill>
                  <a:schemeClr val="tx1"/>
                </a:solidFill>
              </a:rPr>
              <a:t>, </a:t>
            </a:r>
            <a:r>
              <a:rPr lang="nl-BE" sz="1600" dirty="0" err="1">
                <a:solidFill>
                  <a:schemeClr val="tx1"/>
                </a:solidFill>
              </a:rPr>
              <a:t>Saviokermis</a:t>
            </a:r>
            <a:r>
              <a:rPr lang="nl-BE" sz="1600" dirty="0">
                <a:solidFill>
                  <a:schemeClr val="tx1"/>
                </a:solidFill>
              </a:rPr>
              <a:t>,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de paashaas</a:t>
            </a:r>
          </a:p>
          <a:p>
            <a:pPr marL="0" indent="0">
              <a:buNone/>
            </a:pPr>
            <a:endParaRPr lang="nl-BE" sz="16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800" b="1" u="sng" dirty="0">
                <a:solidFill>
                  <a:schemeClr val="tx1"/>
                </a:solidFill>
              </a:rPr>
              <a:t>Scholenwerking</a:t>
            </a:r>
          </a:p>
          <a:p>
            <a:pPr marL="0" indent="0">
              <a:buNone/>
            </a:pPr>
            <a:r>
              <a:rPr lang="nl-BE" sz="1600" u="sng" dirty="0">
                <a:solidFill>
                  <a:schemeClr val="tx1"/>
                </a:solidFill>
              </a:rPr>
              <a:t>Wandelingen/wateronderzoek op aanvraag</a:t>
            </a:r>
          </a:p>
          <a:p>
            <a:pPr marL="0" indent="0">
              <a:buNone/>
            </a:pPr>
            <a:r>
              <a:rPr lang="nl-BE" sz="1600" u="sng" dirty="0">
                <a:solidFill>
                  <a:schemeClr val="tx1"/>
                </a:solidFill>
              </a:rPr>
              <a:t>Educatief natuurbeheer</a:t>
            </a:r>
            <a:r>
              <a:rPr lang="nl-BE" sz="1600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7-12 j.: Klavertje Vier, Jongslag,…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13-18 j.: </a:t>
            </a:r>
            <a:r>
              <a:rPr lang="nl-BE" sz="1600" b="1" dirty="0" err="1">
                <a:solidFill>
                  <a:schemeClr val="tx1"/>
                </a:solidFill>
              </a:rPr>
              <a:t>Kasterlinden</a:t>
            </a:r>
            <a:r>
              <a:rPr lang="nl-BE" sz="1600" b="1" dirty="0">
                <a:solidFill>
                  <a:schemeClr val="tx1"/>
                </a:solidFill>
              </a:rPr>
              <a:t>, </a:t>
            </a:r>
            <a:r>
              <a:rPr lang="nl-BE" sz="1600" dirty="0">
                <a:solidFill>
                  <a:schemeClr val="tx1"/>
                </a:solidFill>
              </a:rPr>
              <a:t>Sint-Jozef Ternat,</a:t>
            </a:r>
          </a:p>
          <a:p>
            <a:pPr marL="0" indent="0">
              <a:buNone/>
            </a:pPr>
            <a:r>
              <a:rPr lang="nl-BE" sz="1600" dirty="0" err="1">
                <a:solidFill>
                  <a:schemeClr val="tx1"/>
                </a:solidFill>
              </a:rPr>
              <a:t>Cardijnschool</a:t>
            </a:r>
            <a:r>
              <a:rPr lang="nl-BE" sz="1600" dirty="0">
                <a:solidFill>
                  <a:schemeClr val="tx1"/>
                </a:solidFill>
              </a:rPr>
              <a:t>, Atheneum Koekelberg,…</a:t>
            </a: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Natuureducatie en -beleving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E2D16AE-FF53-4FF6-9905-9863EA9A4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999" y="3348477"/>
            <a:ext cx="1460970" cy="11356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4347C4D-64FE-4B83-90BE-FBD708201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773" y="5360006"/>
            <a:ext cx="2183945" cy="131748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95C5B0-80D6-47EA-B014-AECBAD5D8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40"/>
          <a:stretch/>
        </p:blipFill>
        <p:spPr>
          <a:xfrm>
            <a:off x="7349426" y="2637330"/>
            <a:ext cx="1666030" cy="103253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7CD7AB5-17E3-4F1B-A21B-4DFFAFBC0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528" y="1572087"/>
            <a:ext cx="1665041" cy="166670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37DD77-6B9D-48D1-A154-6CA6A236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413" y="3348477"/>
            <a:ext cx="1617634" cy="113566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AABECB2-E154-4E56-9665-6671A2B1E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1266" y="3743493"/>
            <a:ext cx="1617634" cy="103253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7540282-DE58-45C0-93A1-96EB8706DC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8" r="11084"/>
          <a:stretch/>
        </p:blipFill>
        <p:spPr>
          <a:xfrm>
            <a:off x="165100" y="5371229"/>
            <a:ext cx="1964782" cy="129367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4DF2906-1EBE-4625-AE69-F88D43809B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06" y="1563925"/>
            <a:ext cx="2233163" cy="167487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4564A29-9674-49AA-8626-1A9E2DE239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/>
          <a:stretch/>
        </p:blipFill>
        <p:spPr>
          <a:xfrm>
            <a:off x="7386956" y="1563925"/>
            <a:ext cx="1617633" cy="103253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516F4DB-7DD6-4482-82EB-CF46C40202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5909" y="4574715"/>
            <a:ext cx="2843660" cy="213274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D3A5685-88F4-4FBB-8B19-ADC1FC10C84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/>
          <a:stretch/>
        </p:blipFill>
        <p:spPr>
          <a:xfrm>
            <a:off x="7359204" y="4849656"/>
            <a:ext cx="1619696" cy="182783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CF0D812-837A-4D9E-B1E4-E3B3A76F66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88" y="3362428"/>
            <a:ext cx="1619697" cy="107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8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0" y="1324303"/>
            <a:ext cx="6083300" cy="5250669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Natuuractiviteiten met eigen gidsen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8 mei: </a:t>
            </a:r>
            <a:r>
              <a:rPr lang="nl-BE" sz="1600" dirty="0"/>
              <a:t>vogelzangwandeling:</a:t>
            </a:r>
            <a:r>
              <a:rPr lang="nl-BE" dirty="0"/>
              <a:t> </a:t>
            </a:r>
            <a:r>
              <a:rPr lang="nl-BE" sz="1600" dirty="0">
                <a:solidFill>
                  <a:schemeClr val="tx1"/>
                </a:solidFill>
              </a:rPr>
              <a:t>7 deelnemers</a:t>
            </a:r>
            <a:endParaRPr lang="nl-BE" dirty="0"/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23 mei: </a:t>
            </a:r>
            <a:r>
              <a:rPr lang="nl-BE" sz="1600" dirty="0"/>
              <a:t>Wolfsputtenwandeling</a:t>
            </a:r>
            <a:r>
              <a:rPr lang="nl-BE" dirty="0"/>
              <a:t>: </a:t>
            </a:r>
            <a:r>
              <a:rPr lang="nl-BE" sz="1600" dirty="0">
                <a:solidFill>
                  <a:schemeClr val="tx1"/>
                </a:solidFill>
              </a:rPr>
              <a:t>20 deelnemers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3 juli</a:t>
            </a:r>
            <a:r>
              <a:rPr lang="nl-BE" sz="1600" dirty="0"/>
              <a:t>:</a:t>
            </a:r>
            <a:r>
              <a:rPr lang="nl-BE" dirty="0"/>
              <a:t> </a:t>
            </a:r>
            <a:r>
              <a:rPr lang="nl-BE" sz="1600" dirty="0"/>
              <a:t>nachtvlindernacht</a:t>
            </a:r>
            <a:r>
              <a:rPr lang="nl-BE" dirty="0"/>
              <a:t>: </a:t>
            </a:r>
            <a:r>
              <a:rPr lang="nl-BE" sz="1600" dirty="0">
                <a:solidFill>
                  <a:schemeClr val="tx1"/>
                </a:solidFill>
              </a:rPr>
              <a:t>7 deelnemers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10 okt: </a:t>
            </a:r>
            <a:r>
              <a:rPr lang="nl-BE" sz="1600" dirty="0"/>
              <a:t>paddenstoelenwandeling</a:t>
            </a:r>
            <a:r>
              <a:rPr lang="nl-BE" sz="1600" dirty="0">
                <a:solidFill>
                  <a:schemeClr val="tx1"/>
                </a:solidFill>
              </a:rPr>
              <a:t>: 30 deelnemers.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26 dec: </a:t>
            </a:r>
            <a:r>
              <a:rPr lang="nl-BE" sz="1600" dirty="0">
                <a:solidFill>
                  <a:srgbClr val="00646C"/>
                </a:solidFill>
              </a:rPr>
              <a:t>eindejaarswandeling: </a:t>
            </a:r>
            <a:r>
              <a:rPr lang="nl-BE" sz="1600" dirty="0">
                <a:solidFill>
                  <a:schemeClr val="tx1"/>
                </a:solidFill>
              </a:rPr>
              <a:t>20 deelnemers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r>
              <a:rPr lang="nl-BE" u="sng" dirty="0"/>
              <a:t>Natuurweekend 24-26 september in de IJzervallei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Natuureducatie en –beleving 2021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C141925-156D-4057-AC84-B502399DC0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027" y="1699961"/>
            <a:ext cx="2897201" cy="279893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D73D090-1AF0-498C-938C-ED9184BEF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9068" y="1643488"/>
            <a:ext cx="1950932" cy="14631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AD8AD3B-62E0-49D3-90A8-00AA25EDFF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78108" y="3322056"/>
            <a:ext cx="1463200" cy="109740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8F3F831-4961-46DB-8BCA-864CE4D6E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4764" y="5210299"/>
            <a:ext cx="1732277" cy="129920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4FB9BAE-ADFB-4EE9-9088-49596FBCA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6181" y="3322056"/>
            <a:ext cx="1463200" cy="10974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CC6E542-E70B-4A2C-9E32-2547827080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46" y="4993762"/>
            <a:ext cx="2309705" cy="173227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FD4F614-E279-465A-8F9D-48C7964E64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" t="1814" r="16559" b="-1814"/>
          <a:stretch/>
        </p:blipFill>
        <p:spPr>
          <a:xfrm>
            <a:off x="6124368" y="5021390"/>
            <a:ext cx="2854532" cy="17336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91E5211-6736-419E-B86E-AE673D95F4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8745" y="3257533"/>
            <a:ext cx="1327913" cy="99593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514A405-2A74-4DFD-892A-0E12693BE4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85812" y="5022787"/>
            <a:ext cx="2066750" cy="17322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1C71E6B-EC5F-4489-8865-371DA79DE0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04097" y="3391378"/>
            <a:ext cx="1631101" cy="10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0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65100" y="1580512"/>
            <a:ext cx="4450443" cy="5047287"/>
          </a:xfrm>
        </p:spPr>
        <p:txBody>
          <a:bodyPr/>
          <a:lstStyle/>
          <a:p>
            <a:pPr marL="0" indent="0">
              <a:buNone/>
            </a:pPr>
            <a:r>
              <a:rPr lang="nl-BE" u="sng" dirty="0"/>
              <a:t>Scholenwerking</a:t>
            </a:r>
          </a:p>
          <a:p>
            <a:pPr marL="0" indent="0">
              <a:buNone/>
            </a:pPr>
            <a:r>
              <a:rPr lang="nl-BE" sz="1800" u="sng" dirty="0">
                <a:solidFill>
                  <a:schemeClr val="tx1"/>
                </a:solidFill>
              </a:rPr>
              <a:t>Bijenhotel Klavertje Vier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klas van Katrijn 7 mei</a:t>
            </a:r>
          </a:p>
          <a:p>
            <a:pPr marL="0" indent="0">
              <a:buNone/>
            </a:pPr>
            <a:r>
              <a:rPr lang="nl-BE" sz="1800" u="sng" dirty="0">
                <a:solidFill>
                  <a:schemeClr val="tx1"/>
                </a:solidFill>
              </a:rPr>
              <a:t>Wolfsputtenwandeling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Jongslag 26 oktober: 36 leerlingen</a:t>
            </a: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r>
              <a:rPr lang="nl-BE" u="sng" dirty="0"/>
              <a:t>Cursussen</a:t>
            </a:r>
          </a:p>
          <a:p>
            <a:pPr marL="0" indent="0">
              <a:buNone/>
            </a:pPr>
            <a:endParaRPr lang="nl-BE" u="sng" dirty="0"/>
          </a:p>
          <a:p>
            <a:pPr marL="0" indent="0">
              <a:buNone/>
            </a:pPr>
            <a:r>
              <a:rPr lang="nl-BE" sz="1800" b="1" u="sng" dirty="0"/>
              <a:t>Cursus</a:t>
            </a:r>
            <a:r>
              <a:rPr lang="nl-BE" sz="1800" u="sng" dirty="0"/>
              <a:t> </a:t>
            </a:r>
            <a:r>
              <a:rPr lang="nl-BE" sz="1800" b="1" u="sng" dirty="0"/>
              <a:t>Natuurgids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Wekelijkse lessen (incl. excursies)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 van 6.3.2021 tot 19.2.2022</a:t>
            </a:r>
          </a:p>
          <a:p>
            <a:pPr marL="0" indent="0">
              <a:buNone/>
            </a:pPr>
            <a:r>
              <a:rPr lang="nl-BE" sz="1600" b="1" dirty="0">
                <a:solidFill>
                  <a:schemeClr val="tx1"/>
                </a:solidFill>
              </a:rPr>
              <a:t>14 deelnemers</a:t>
            </a:r>
          </a:p>
          <a:p>
            <a:pPr marL="0" indent="0">
              <a:buNone/>
            </a:pPr>
            <a:r>
              <a:rPr lang="nl-BE" sz="1800" u="sng" dirty="0"/>
              <a:t>Spoorzoeken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Praktijkles: 13 maart; 21 deelnemers</a:t>
            </a:r>
          </a:p>
          <a:p>
            <a:pPr marL="0" indent="0">
              <a:buNone/>
            </a:pPr>
            <a:r>
              <a:rPr lang="nl-BE" sz="1800" u="sng" dirty="0"/>
              <a:t>Leren vogels kijken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Theorie (online): 5 en&gt;19 januari en 2 feb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Praktijkles: 30 mei; 26 deelnemers</a:t>
            </a:r>
          </a:p>
          <a:p>
            <a:pPr marL="0" indent="0">
              <a:buNone/>
            </a:pPr>
            <a:r>
              <a:rPr lang="nl-BE" sz="1800" u="sng" dirty="0"/>
              <a:t>EHBO- Rode Kruis</a:t>
            </a:r>
          </a:p>
          <a:p>
            <a:pPr marL="0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16 september: 20 deelnemers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l-BE" dirty="0">
                <a:solidFill>
                  <a:srgbClr val="00B050"/>
                </a:solidFill>
              </a:rPr>
              <a:t>Natuureducatie 2021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2206DCC-B17A-4D5D-B32B-6BAD02901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45" y="5272833"/>
            <a:ext cx="1793640" cy="128154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79775D0-8FF8-45ED-B455-D79B4D4EF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06028" y="5327183"/>
            <a:ext cx="1631621" cy="126327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10CF1D9-8B48-445B-BED9-016CF93B73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6075" y="1684174"/>
            <a:ext cx="1531192" cy="114839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507B06E-0B01-4D8A-A8D4-25B8789F42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2333" y="1777562"/>
            <a:ext cx="2278296" cy="170872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A2E828E-8EE7-455B-B9A1-E0D8614E04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49538" y="3872618"/>
            <a:ext cx="1793637" cy="134522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E40C3B8-9846-48D1-89BE-A6D79D7026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58560" y="3872618"/>
            <a:ext cx="1793639" cy="134522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EA9A1AF-522E-4143-B538-398A0AA6B2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48" y="3872618"/>
            <a:ext cx="1514801" cy="134522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F76148C-F250-4511-A0EA-7160365B40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7509" y="1760980"/>
            <a:ext cx="2278298" cy="170872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1233EF6-C0B4-4468-B14C-D72E2B3939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93" y="5297429"/>
            <a:ext cx="1293034" cy="12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826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atuurpu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46FBD5C1-ECF6-44A9-9F38-4D9FED6A2738}" vid="{0CA7E6FE-E0D6-4E9E-971C-033158F5F3B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26700</TotalTime>
  <Words>547</Words>
  <Application>Microsoft Office PowerPoint</Application>
  <PresentationFormat>Diavoorstelling (4:3)</PresentationFormat>
  <Paragraphs>177</Paragraphs>
  <Slides>10</Slides>
  <Notes>9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Georgia</vt:lpstr>
      <vt:lpstr>Wingdings</vt:lpstr>
      <vt:lpstr>Kantoorthema</vt:lpstr>
      <vt:lpstr>Acrobat Document</vt:lpstr>
      <vt:lpstr>PowerPoint-presentatie</vt:lpstr>
      <vt:lpstr>Natuureducatie en -beleving</vt:lpstr>
      <vt:lpstr>Natuureducatie en -beleving</vt:lpstr>
      <vt:lpstr>Natuureducatie en -beleving</vt:lpstr>
      <vt:lpstr>Natuureducatie en -beleving</vt:lpstr>
      <vt:lpstr>Natuureducatie en -beleving</vt:lpstr>
      <vt:lpstr>Natuureducatie en -beleving</vt:lpstr>
      <vt:lpstr>Natuureducatie en –beleving 2021</vt:lpstr>
      <vt:lpstr>Natuureducatie 2021</vt:lpstr>
      <vt:lpstr>Natuurpunt Dilbeek 2022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Joris Gansemans</dc:creator>
  <cp:lastModifiedBy>eric De Jonge</cp:lastModifiedBy>
  <cp:revision>1207</cp:revision>
  <cp:lastPrinted>2022-03-07T20:55:49Z</cp:lastPrinted>
  <dcterms:created xsi:type="dcterms:W3CDTF">2014-03-26T16:36:33Z</dcterms:created>
  <dcterms:modified xsi:type="dcterms:W3CDTF">2022-03-22T19:38:12Z</dcterms:modified>
</cp:coreProperties>
</file>