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2"/>
  </p:notesMasterIdLst>
  <p:sldIdLst>
    <p:sldId id="311" r:id="rId2"/>
    <p:sldId id="456" r:id="rId3"/>
    <p:sldId id="443" r:id="rId4"/>
    <p:sldId id="388" r:id="rId5"/>
    <p:sldId id="389" r:id="rId6"/>
    <p:sldId id="458" r:id="rId7"/>
    <p:sldId id="450" r:id="rId8"/>
    <p:sldId id="380" r:id="rId9"/>
    <p:sldId id="449" r:id="rId10"/>
    <p:sldId id="420" r:id="rId11"/>
  </p:sldIdLst>
  <p:sldSz cx="9144000" cy="6858000" type="screen4x3"/>
  <p:notesSz cx="7086600" cy="9372600"/>
  <p:defaultTextStyle>
    <a:defPPr>
      <a:defRPr lang="nl-BE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ric De Jonge" initials="eDJ" lastIdx="6" clrIdx="0">
    <p:extLst>
      <p:ext uri="{19B8F6BF-5375-455C-9EA6-DF929625EA0E}">
        <p15:presenceInfo xmlns:p15="http://schemas.microsoft.com/office/powerpoint/2012/main" userId="296e97c8187d6fb6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D6B6E"/>
    <a:srgbClr val="007C86"/>
    <a:srgbClr val="00646C"/>
    <a:srgbClr val="467990"/>
    <a:srgbClr val="419575"/>
    <a:srgbClr val="D8E6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0792" autoAdjust="0"/>
  </p:normalViewPr>
  <p:slideViewPr>
    <p:cSldViewPr snapToGrid="0">
      <p:cViewPr varScale="1">
        <p:scale>
          <a:sx n="72" d="100"/>
          <a:sy n="72" d="100"/>
        </p:scale>
        <p:origin x="1350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10" cy="7201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commentAuthors" Target="commentAuthor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0860" cy="470258"/>
          </a:xfrm>
          <a:prstGeom prst="rect">
            <a:avLst/>
          </a:prstGeom>
        </p:spPr>
        <p:txBody>
          <a:bodyPr vert="horz" lIns="94042" tIns="47021" rIns="94042" bIns="47021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4014101" y="0"/>
            <a:ext cx="3070860" cy="470258"/>
          </a:xfrm>
          <a:prstGeom prst="rect">
            <a:avLst/>
          </a:prstGeom>
        </p:spPr>
        <p:txBody>
          <a:bodyPr vert="horz" lIns="94042" tIns="47021" rIns="94042" bIns="47021" rtlCol="0"/>
          <a:lstStyle>
            <a:lvl1pPr algn="r">
              <a:defRPr sz="1200"/>
            </a:lvl1pPr>
          </a:lstStyle>
          <a:p>
            <a:fld id="{D4B92C56-513E-40D0-9DC5-F135CA5AF059}" type="datetimeFigureOut">
              <a:rPr lang="nl-BE" smtClean="0"/>
              <a:pPr/>
              <a:t>22/03/2022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433513" y="1171575"/>
            <a:ext cx="4219575" cy="31638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042" tIns="47021" rIns="94042" bIns="47021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708660" y="4510564"/>
            <a:ext cx="5669280" cy="3690461"/>
          </a:xfrm>
          <a:prstGeom prst="rect">
            <a:avLst/>
          </a:prstGeom>
        </p:spPr>
        <p:txBody>
          <a:bodyPr vert="horz" lIns="94042" tIns="47021" rIns="94042" bIns="47021" rtlCol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902345"/>
            <a:ext cx="3070860" cy="470257"/>
          </a:xfrm>
          <a:prstGeom prst="rect">
            <a:avLst/>
          </a:prstGeom>
        </p:spPr>
        <p:txBody>
          <a:bodyPr vert="horz" lIns="94042" tIns="47021" rIns="94042" bIns="47021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4014101" y="8902345"/>
            <a:ext cx="3070860" cy="470257"/>
          </a:xfrm>
          <a:prstGeom prst="rect">
            <a:avLst/>
          </a:prstGeom>
        </p:spPr>
        <p:txBody>
          <a:bodyPr vert="horz" lIns="94042" tIns="47021" rIns="94042" bIns="47021" rtlCol="0" anchor="b"/>
          <a:lstStyle>
            <a:lvl1pPr algn="r">
              <a:defRPr sz="1200"/>
            </a:lvl1pPr>
          </a:lstStyle>
          <a:p>
            <a:fld id="{796DDC38-5EDC-4BC1-AC9B-02E63AD19168}" type="slidenum">
              <a:rPr lang="nl-BE" smtClean="0"/>
              <a:pPr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8142630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83D1AC-F4BE-4FAB-ADBF-B77D1012B122}" type="datetimeFigureOut">
              <a:rPr lang="nl-BE"/>
              <a:pPr>
                <a:defRPr/>
              </a:pPr>
              <a:t>22/03/2022</a:t>
            </a:fld>
            <a:endParaRPr lang="nl-BE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C1F442-9DE4-4FEC-B98E-B52FEFEB0557}" type="slidenum">
              <a:rPr lang="nl-BE"/>
              <a:pPr>
                <a:defRPr/>
              </a:pPr>
              <a:t>‹nr.›</a:t>
            </a:fld>
            <a:endParaRPr lang="nl-BE"/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 bwMode="auto">
          <a:xfrm>
            <a:off x="165100" y="254000"/>
            <a:ext cx="7199527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BE" dirty="0"/>
              <a:t>Klik om de stijl te bewerken</a:t>
            </a:r>
            <a:endParaRPr lang="en-US" altLang="nl-BE" dirty="0"/>
          </a:p>
        </p:txBody>
      </p:sp>
      <p:sp>
        <p:nvSpPr>
          <p:cNvPr id="6" name="Tekstvak 5"/>
          <p:cNvSpPr txBox="1"/>
          <p:nvPr userDrawn="1"/>
        </p:nvSpPr>
        <p:spPr>
          <a:xfrm>
            <a:off x="1360599" y="5458312"/>
            <a:ext cx="6422801" cy="523220"/>
          </a:xfrm>
          <a:prstGeom prst="rect">
            <a:avLst/>
          </a:prstGeom>
          <a:solidFill>
            <a:schemeClr val="bg1">
              <a:alpha val="69000"/>
            </a:schemeClr>
          </a:solidFill>
        </p:spPr>
        <p:txBody>
          <a:bodyPr wrap="square" rtlCol="0">
            <a:spAutoFit/>
          </a:bodyPr>
          <a:lstStyle/>
          <a:p>
            <a:r>
              <a:rPr lang="nl-BE" sz="2800" b="0" dirty="0">
                <a:solidFill>
                  <a:srgbClr val="007C86"/>
                </a:solidFill>
                <a:latin typeface="+mj-lt"/>
              </a:rPr>
              <a:t>Presentatie door:</a:t>
            </a:r>
          </a:p>
        </p:txBody>
      </p:sp>
    </p:spTree>
    <p:extLst>
      <p:ext uri="{BB962C8B-B14F-4D97-AF65-F5344CB8AC3E}">
        <p14:creationId xmlns:p14="http://schemas.microsoft.com/office/powerpoint/2010/main" val="2725040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kel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83D1AC-F4BE-4FAB-ADBF-B77D1012B122}" type="datetimeFigureOut">
              <a:rPr lang="nl-BE"/>
              <a:pPr>
                <a:defRPr/>
              </a:pPr>
              <a:t>22/03/2022</a:t>
            </a:fld>
            <a:endParaRPr lang="nl-BE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C1F442-9DE4-4FEC-B98E-B52FEFEB0557}" type="slidenum">
              <a:rPr lang="nl-BE"/>
              <a:pPr>
                <a:defRPr/>
              </a:pPr>
              <a:t>‹nr.›</a:t>
            </a:fld>
            <a:endParaRPr lang="nl-BE"/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165100" y="199491"/>
            <a:ext cx="8813800" cy="6477534"/>
          </a:xfrm>
        </p:spPr>
        <p:txBody>
          <a:bodyPr rtlCol="0">
            <a:normAutofit/>
          </a:bodyPr>
          <a:lstStyle>
            <a:lvl1pPr marL="0" indent="0">
              <a:buNone/>
              <a:defRPr sz="3200">
                <a:solidFill>
                  <a:srgbClr val="46799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br>
              <a:rPr lang="nl-NL" noProof="0" dirty="0"/>
            </a:br>
            <a:br>
              <a:rPr lang="nl-NL" noProof="0" dirty="0"/>
            </a:br>
            <a:br>
              <a:rPr lang="nl-NL" noProof="0" dirty="0"/>
            </a:br>
            <a:br>
              <a:rPr lang="nl-NL" noProof="0" dirty="0"/>
            </a:br>
            <a:r>
              <a:rPr lang="nl-NL" noProof="0" dirty="0"/>
              <a:t>Klik op het pictogram om een afbeelding toe te voegen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2998284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248193" y="1846555"/>
            <a:ext cx="8647611" cy="4332176"/>
          </a:xfrm>
        </p:spPr>
        <p:txBody>
          <a:bodyPr lIns="0" tIns="0" rIns="0" bIns="0"/>
          <a:lstStyle>
            <a:lvl1pPr marL="180000" indent="-180000">
              <a:lnSpc>
                <a:spcPct val="100000"/>
              </a:lnSpc>
              <a:spcBef>
                <a:spcPts val="0"/>
              </a:spcBef>
              <a:defRPr sz="2000" baseline="0">
                <a:solidFill>
                  <a:srgbClr val="007C86"/>
                </a:solidFill>
                <a:latin typeface="Arial" pitchFamily="34" charset="0"/>
              </a:defRPr>
            </a:lvl1pPr>
            <a:lvl2pPr marL="360000" indent="-180000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§"/>
              <a:defRPr sz="1800" baseline="0">
                <a:solidFill>
                  <a:srgbClr val="007C86"/>
                </a:solidFill>
                <a:latin typeface="Arial" pitchFamily="34" charset="0"/>
              </a:defRPr>
            </a:lvl2pPr>
            <a:lvl3pPr marL="360000" indent="-180000">
              <a:lnSpc>
                <a:spcPct val="100000"/>
              </a:lnSpc>
              <a:spcBef>
                <a:spcPts val="0"/>
              </a:spcBef>
              <a:defRPr sz="1600">
                <a:solidFill>
                  <a:schemeClr val="bg1">
                    <a:lumMod val="50000"/>
                  </a:schemeClr>
                </a:solidFill>
                <a:latin typeface="Georgia" pitchFamily="18" charset="0"/>
                <a:cs typeface="Arial" pitchFamily="34" charset="0"/>
              </a:defRPr>
            </a:lvl3pPr>
            <a:lvl4pPr marL="540000" indent="-180000">
              <a:lnSpc>
                <a:spcPct val="100000"/>
              </a:lnSpc>
              <a:spcBef>
                <a:spcPts val="0"/>
              </a:spcBef>
              <a:defRPr sz="1400" baseline="0">
                <a:solidFill>
                  <a:schemeClr val="bg1">
                    <a:lumMod val="50000"/>
                  </a:schemeClr>
                </a:solidFill>
                <a:latin typeface="Georgia" pitchFamily="18" charset="0"/>
              </a:defRPr>
            </a:lvl4pPr>
            <a:lvl5pPr marL="720000" indent="-180000">
              <a:lnSpc>
                <a:spcPct val="100000"/>
              </a:lnSpc>
              <a:spcBef>
                <a:spcPts val="0"/>
              </a:spcBef>
              <a:defRPr sz="1400" baseline="0">
                <a:solidFill>
                  <a:schemeClr val="bg1">
                    <a:lumMod val="50000"/>
                  </a:schemeClr>
                </a:solidFill>
                <a:latin typeface="Georgia" pitchFamily="18" charset="0"/>
              </a:defRPr>
            </a:lvl5pPr>
          </a:lstStyle>
          <a:p>
            <a:pPr lvl="0"/>
            <a:r>
              <a:rPr lang="nl-NL" altLang="nl-BE"/>
              <a:t>Klik om de modelstijlen te bewerken</a:t>
            </a:r>
          </a:p>
          <a:p>
            <a:pPr lvl="1"/>
            <a:r>
              <a:rPr lang="nl-NL" altLang="nl-BE"/>
              <a:t>Tweede niveau</a:t>
            </a:r>
          </a:p>
          <a:p>
            <a:pPr lvl="2"/>
            <a:r>
              <a:rPr lang="nl-NL" altLang="nl-BE"/>
              <a:t>Derde niveau</a:t>
            </a:r>
          </a:p>
          <a:p>
            <a:pPr lvl="3"/>
            <a:r>
              <a:rPr lang="nl-NL" altLang="nl-BE"/>
              <a:t>Vierde niveau</a:t>
            </a:r>
          </a:p>
          <a:p>
            <a:pPr lvl="4"/>
            <a:r>
              <a:rPr lang="nl-NL" altLang="nl-BE"/>
              <a:t>Vijfde niveau</a:t>
            </a:r>
            <a:endParaRPr lang="en-US" altLang="nl-BE"/>
          </a:p>
          <a:p>
            <a:pPr lvl="0"/>
            <a:endParaRPr lang="en-US" altLang="nl-B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47650" y="6356350"/>
            <a:ext cx="2057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BDA45E-47C8-4851-A457-AFF781E99A5D}" type="datetimeFigureOut">
              <a:rPr lang="nl-BE"/>
              <a:pPr>
                <a:defRPr/>
              </a:pPr>
              <a:t>22/03/2022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38950" y="6356350"/>
            <a:ext cx="2057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F70F2D-9A52-49D8-918C-EA870A04B2E1}" type="slidenum">
              <a:rPr lang="nl-BE"/>
              <a:pPr>
                <a:defRPr/>
              </a:pPr>
              <a:t>‹nr.›</a:t>
            </a:fld>
            <a:endParaRPr lang="nl-BE"/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 bwMode="auto">
          <a:xfrm>
            <a:off x="165100" y="254000"/>
            <a:ext cx="7199527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lnSpc>
                <a:spcPct val="70000"/>
              </a:lnSpc>
              <a:defRPr sz="3600" b="0" i="0" cap="none" baseline="0">
                <a:latin typeface="Arial Black" pitchFamily="34" charset="0"/>
              </a:defRPr>
            </a:lvl1pPr>
          </a:lstStyle>
          <a:p>
            <a:pPr lvl="0"/>
            <a:r>
              <a:rPr lang="nl-NL" altLang="nl-BE" dirty="0"/>
              <a:t>Klik om de stijl te bewerken</a:t>
            </a:r>
            <a:endParaRPr lang="en-US" altLang="nl-BE" dirty="0"/>
          </a:p>
        </p:txBody>
      </p:sp>
    </p:spTree>
    <p:extLst>
      <p:ext uri="{BB962C8B-B14F-4D97-AF65-F5344CB8AC3E}">
        <p14:creationId xmlns:p14="http://schemas.microsoft.com/office/powerpoint/2010/main" val="36727828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5738" y="1617664"/>
            <a:ext cx="8793162" cy="4503736"/>
          </a:xfrm>
        </p:spPr>
        <p:txBody>
          <a:bodyPr/>
          <a:lstStyle>
            <a:lvl1pPr marL="0" indent="0">
              <a:buNone/>
              <a:defRPr sz="2800">
                <a:solidFill>
                  <a:srgbClr val="467990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dirty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D31E0D-2ADF-40D2-A62D-6CAC25F4A842}" type="datetimeFigureOut">
              <a:rPr lang="nl-BE"/>
              <a:pPr>
                <a:defRPr/>
              </a:pPr>
              <a:t>22/03/2022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BE3D4E-3AE0-4706-88CA-CE0A0670B9C2}" type="slidenum">
              <a:rPr lang="nl-BE"/>
              <a:pPr>
                <a:defRPr/>
              </a:pPr>
              <a:t>‹nr.›</a:t>
            </a:fld>
            <a:endParaRPr lang="nl-BE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 bwMode="auto">
          <a:xfrm>
            <a:off x="165100" y="254000"/>
            <a:ext cx="7199527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BE" dirty="0"/>
              <a:t>Klik om de stijl te bewerken</a:t>
            </a:r>
            <a:endParaRPr lang="en-US" altLang="nl-BE" dirty="0"/>
          </a:p>
        </p:txBody>
      </p:sp>
    </p:spTree>
    <p:extLst>
      <p:ext uri="{BB962C8B-B14F-4D97-AF65-F5344CB8AC3E}">
        <p14:creationId xmlns:p14="http://schemas.microsoft.com/office/powerpoint/2010/main" val="23511686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165100" y="1520825"/>
            <a:ext cx="4114800" cy="4656138"/>
          </a:xfrm>
        </p:spPr>
        <p:txBody>
          <a:bodyPr/>
          <a:lstStyle>
            <a:lvl1pPr marL="180000" indent="-180000">
              <a:lnSpc>
                <a:spcPct val="100000"/>
              </a:lnSpc>
              <a:spcBef>
                <a:spcPts val="0"/>
              </a:spcBef>
              <a:defRPr sz="2000">
                <a:solidFill>
                  <a:srgbClr val="467990"/>
                </a:solidFill>
                <a:latin typeface="Arial" pitchFamily="34" charset="0"/>
                <a:cs typeface="Arial" pitchFamily="34" charset="0"/>
              </a:defRPr>
            </a:lvl1pPr>
            <a:lvl2pPr marL="360000" indent="-180000">
              <a:lnSpc>
                <a:spcPct val="100000"/>
              </a:lnSpc>
              <a:spcBef>
                <a:spcPts val="0"/>
              </a:spcBef>
              <a:defRPr sz="180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 marL="540000" indent="-180000">
              <a:lnSpc>
                <a:spcPct val="100000"/>
              </a:lnSpc>
              <a:spcBef>
                <a:spcPts val="0"/>
              </a:spcBef>
              <a:defRPr sz="1600">
                <a:solidFill>
                  <a:schemeClr val="bg1">
                    <a:lumMod val="50000"/>
                  </a:schemeClr>
                </a:solidFill>
              </a:defRPr>
            </a:lvl3pPr>
            <a:lvl4pPr marL="720000" indent="-180000">
              <a:lnSpc>
                <a:spcPct val="100000"/>
              </a:lnSpc>
              <a:spcBef>
                <a:spcPts val="0"/>
              </a:spcBef>
              <a:defRPr sz="1400">
                <a:solidFill>
                  <a:schemeClr val="bg1">
                    <a:lumMod val="50000"/>
                  </a:schemeClr>
                </a:solidFill>
              </a:defRPr>
            </a:lvl4pPr>
            <a:lvl5pPr marL="900000" indent="-180000">
              <a:lnSpc>
                <a:spcPct val="100000"/>
              </a:lnSpc>
              <a:spcBef>
                <a:spcPts val="0"/>
              </a:spcBef>
              <a:defRPr sz="14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nl-NL" altLang="nl-BE"/>
              <a:t>Klik om de modelstijlen te bewerken</a:t>
            </a:r>
          </a:p>
          <a:p>
            <a:pPr lvl="1"/>
            <a:r>
              <a:rPr lang="nl-NL" altLang="nl-BE"/>
              <a:t>Tweede niveau</a:t>
            </a:r>
          </a:p>
          <a:p>
            <a:pPr lvl="2"/>
            <a:r>
              <a:rPr lang="nl-NL" altLang="nl-BE"/>
              <a:t>Derde niveau</a:t>
            </a:r>
          </a:p>
          <a:p>
            <a:pPr lvl="3"/>
            <a:r>
              <a:rPr lang="nl-NL" altLang="nl-BE"/>
              <a:t>Vierde niveau</a:t>
            </a:r>
          </a:p>
          <a:p>
            <a:pPr lvl="4"/>
            <a:r>
              <a:rPr lang="nl-NL" altLang="nl-BE"/>
              <a:t>Vijfde niveau</a:t>
            </a:r>
            <a:endParaRPr lang="en-US" altLang="nl-BE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489450" y="1530349"/>
            <a:ext cx="4489450" cy="4646613"/>
          </a:xfrm>
        </p:spPr>
        <p:txBody>
          <a:bodyPr/>
          <a:lstStyle>
            <a:lvl1pPr marL="180000" indent="-180000">
              <a:lnSpc>
                <a:spcPct val="100000"/>
              </a:lnSpc>
              <a:spcBef>
                <a:spcPts val="0"/>
              </a:spcBef>
              <a:defRPr lang="nl-NL" altLang="nl-BE" sz="2000" b="0" kern="1200" baseline="0" smtClean="0">
                <a:solidFill>
                  <a:srgbClr val="467990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360000" indent="-180000">
              <a:lnSpc>
                <a:spcPct val="100000"/>
              </a:lnSpc>
              <a:spcBef>
                <a:spcPts val="0"/>
              </a:spcBef>
              <a:defRPr lang="nl-NL" altLang="nl-BE" sz="1800" kern="120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540000" indent="-180000">
              <a:lnSpc>
                <a:spcPct val="100000"/>
              </a:lnSpc>
              <a:spcBef>
                <a:spcPts val="0"/>
              </a:spcBef>
              <a:defRPr sz="1600"/>
            </a:lvl3pPr>
            <a:lvl4pPr marL="720000" indent="-180000">
              <a:lnSpc>
                <a:spcPct val="100000"/>
              </a:lnSpc>
              <a:spcBef>
                <a:spcPts val="0"/>
              </a:spcBef>
              <a:defRPr sz="1400"/>
            </a:lvl4pPr>
            <a:lvl5pPr marL="900000" indent="-180000">
              <a:lnSpc>
                <a:spcPct val="100000"/>
              </a:lnSpc>
              <a:spcBef>
                <a:spcPts val="0"/>
              </a:spcBef>
              <a:defRPr sz="1400"/>
            </a:lvl5pPr>
          </a:lstStyle>
          <a:p>
            <a:pPr lvl="0"/>
            <a:r>
              <a:rPr lang="nl-NL" altLang="nl-BE"/>
              <a:t>Klik om de modelstijlen te bewerken</a:t>
            </a:r>
          </a:p>
          <a:p>
            <a:pPr lvl="1"/>
            <a:r>
              <a:rPr lang="nl-NL" altLang="nl-BE"/>
              <a:t>Tweede niveau</a:t>
            </a:r>
          </a:p>
          <a:p>
            <a:pPr lvl="2"/>
            <a:r>
              <a:rPr lang="nl-NL" altLang="nl-BE"/>
              <a:t>Derde niveau</a:t>
            </a:r>
          </a:p>
          <a:p>
            <a:pPr lvl="3"/>
            <a:r>
              <a:rPr lang="nl-NL" altLang="nl-BE"/>
              <a:t>Vierde niveau</a:t>
            </a:r>
          </a:p>
          <a:p>
            <a:pPr lvl="4"/>
            <a:r>
              <a:rPr lang="nl-NL" altLang="nl-BE"/>
              <a:t>Vijfde niveau</a:t>
            </a:r>
            <a:endParaRPr lang="en-US" altLang="nl-BE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38BE2D-9783-4473-9ED6-2BD5BECFC7A1}" type="datetimeFigureOut">
              <a:rPr lang="nl-BE"/>
              <a:pPr>
                <a:defRPr/>
              </a:pPr>
              <a:t>22/03/2022</a:t>
            </a:fld>
            <a:endParaRPr lang="nl-BE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A3715E-64C4-4B3C-9835-AE010609B522}" type="slidenum">
              <a:rPr lang="nl-BE"/>
              <a:pPr>
                <a:defRPr/>
              </a:pPr>
              <a:t>‹nr.›</a:t>
            </a:fld>
            <a:endParaRPr lang="nl-BE"/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 bwMode="auto">
          <a:xfrm>
            <a:off x="165100" y="254000"/>
            <a:ext cx="7199527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BE" dirty="0"/>
              <a:t>Klik om de stijl te bewerken</a:t>
            </a:r>
            <a:endParaRPr lang="en-US" altLang="nl-BE" dirty="0"/>
          </a:p>
        </p:txBody>
      </p:sp>
    </p:spTree>
    <p:extLst>
      <p:ext uri="{BB962C8B-B14F-4D97-AF65-F5344CB8AC3E}">
        <p14:creationId xmlns:p14="http://schemas.microsoft.com/office/powerpoint/2010/main" val="13479265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C1CE8D-DA1F-4033-B5F5-FB57ABAD2999}" type="datetimeFigureOut">
              <a:rPr lang="nl-BE"/>
              <a:pPr>
                <a:defRPr/>
              </a:pPr>
              <a:t>22/03/2022</a:t>
            </a:fld>
            <a:endParaRPr lang="nl-BE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8BBB7F-4BED-4F04-87D3-33644A75BD7F}" type="slidenum">
              <a:rPr lang="nl-BE"/>
              <a:pPr>
                <a:defRPr/>
              </a:pPr>
              <a:t>‹nr.›</a:t>
            </a:fld>
            <a:endParaRPr lang="nl-BE"/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 bwMode="auto">
          <a:xfrm>
            <a:off x="165100" y="254000"/>
            <a:ext cx="7199527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BE" dirty="0"/>
              <a:t>Klik om de stijl te bewerken</a:t>
            </a:r>
            <a:endParaRPr lang="en-US" altLang="nl-BE" dirty="0"/>
          </a:p>
        </p:txBody>
      </p:sp>
    </p:spTree>
    <p:extLst>
      <p:ext uri="{BB962C8B-B14F-4D97-AF65-F5344CB8AC3E}">
        <p14:creationId xmlns:p14="http://schemas.microsoft.com/office/powerpoint/2010/main" val="13971841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gif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165100" y="254000"/>
            <a:ext cx="7199527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BE" dirty="0"/>
              <a:t>Klik om de stijl te bewerken</a:t>
            </a:r>
            <a:endParaRPr lang="en-US" altLang="nl-BE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65100" y="1524000"/>
            <a:ext cx="8813800" cy="465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BE" dirty="0"/>
              <a:t>Klik om de modelstijlen te bewerken</a:t>
            </a:r>
          </a:p>
          <a:p>
            <a:pPr lvl="1"/>
            <a:r>
              <a:rPr lang="nl-NL" altLang="nl-BE" dirty="0"/>
              <a:t>Tweede niveau</a:t>
            </a:r>
          </a:p>
          <a:p>
            <a:pPr lvl="2"/>
            <a:r>
              <a:rPr lang="nl-NL" altLang="nl-BE" dirty="0"/>
              <a:t>Derde niveau</a:t>
            </a:r>
          </a:p>
          <a:p>
            <a:pPr lvl="3"/>
            <a:r>
              <a:rPr lang="nl-NL" altLang="nl-BE" dirty="0"/>
              <a:t>Vierde niveau</a:t>
            </a:r>
          </a:p>
          <a:p>
            <a:pPr lvl="4"/>
            <a:r>
              <a:rPr lang="nl-NL" altLang="nl-BE" dirty="0"/>
              <a:t>Vijfde niveau</a:t>
            </a:r>
            <a:endParaRPr lang="en-US" altLang="nl-B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65100" y="6311900"/>
            <a:ext cx="21780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EA05575-FF58-4ACF-9257-59269CA1DDB4}" type="datetimeFigureOut">
              <a:rPr lang="nl-BE"/>
              <a:pPr>
                <a:defRPr/>
              </a:pPr>
              <a:t>22/03/2022</a:t>
            </a:fld>
            <a:endParaRPr lang="nl-B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1190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00850" y="6311900"/>
            <a:ext cx="21780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9B0EBDE0-35B8-417D-9918-8F77C06A1732}" type="slidenum">
              <a:rPr lang="nl-BE"/>
              <a:pPr>
                <a:defRPr/>
              </a:pPr>
              <a:t>‹nr.›</a:t>
            </a:fld>
            <a:endParaRPr lang="nl-B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709" r:id="rId2"/>
    <p:sldLayoutId id="2147483708" r:id="rId3"/>
    <p:sldLayoutId id="2147483699" r:id="rId4"/>
    <p:sldLayoutId id="2147483700" r:id="rId5"/>
    <p:sldLayoutId id="2147483702" r:id="rId6"/>
  </p:sldLayoutIdLst>
  <p:txStyles>
    <p:titleStyle>
      <a:lvl1pPr marL="179388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 kern="1200" baseline="0">
          <a:solidFill>
            <a:srgbClr val="00646C"/>
          </a:solidFill>
          <a:latin typeface="+mj-lt"/>
          <a:ea typeface="+mj-ea"/>
          <a:cs typeface="+mj-cs"/>
        </a:defRPr>
      </a:lvl1pPr>
      <a:lvl2pPr marL="179388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D6B6E"/>
          </a:solidFill>
          <a:latin typeface="Arial" panose="020B0604020202020204" pitchFamily="34" charset="0"/>
        </a:defRPr>
      </a:lvl2pPr>
      <a:lvl3pPr marL="179388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D6B6E"/>
          </a:solidFill>
          <a:latin typeface="Arial" panose="020B0604020202020204" pitchFamily="34" charset="0"/>
        </a:defRPr>
      </a:lvl3pPr>
      <a:lvl4pPr marL="179388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D6B6E"/>
          </a:solidFill>
          <a:latin typeface="Arial" panose="020B0604020202020204" pitchFamily="34" charset="0"/>
        </a:defRPr>
      </a:lvl4pPr>
      <a:lvl5pPr marL="179388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D6B6E"/>
          </a:solidFill>
          <a:latin typeface="Arial" panose="020B060402020202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80000" indent="-180000" algn="l" rtl="0" eaLnBrk="0" fontAlgn="base" hangingPunct="0">
        <a:lnSpc>
          <a:spcPct val="100000"/>
        </a:lnSpc>
        <a:spcBef>
          <a:spcPts val="0"/>
        </a:spcBef>
        <a:spcAft>
          <a:spcPct val="0"/>
        </a:spcAft>
        <a:buFont typeface="Arial" panose="020B0604020202020204" pitchFamily="34" charset="0"/>
        <a:buChar char="•"/>
        <a:defRPr sz="2000" b="0" kern="1200" baseline="0">
          <a:solidFill>
            <a:srgbClr val="419575"/>
          </a:solidFill>
          <a:latin typeface="Arial" pitchFamily="34" charset="0"/>
          <a:ea typeface="+mn-ea"/>
          <a:cs typeface="Arial" pitchFamily="34" charset="0"/>
        </a:defRPr>
      </a:lvl1pPr>
      <a:lvl2pPr marL="360000" indent="-180000" algn="l" rtl="0" eaLnBrk="0" fontAlgn="base" hangingPunct="0">
        <a:lnSpc>
          <a:spcPct val="100000"/>
        </a:lnSpc>
        <a:spcBef>
          <a:spcPts val="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bg1">
              <a:lumMod val="50000"/>
            </a:schemeClr>
          </a:solidFill>
          <a:latin typeface="+mj-lt"/>
          <a:ea typeface="+mn-ea"/>
          <a:cs typeface="+mn-cs"/>
        </a:defRPr>
      </a:lvl2pPr>
      <a:lvl3pPr marL="540000" indent="-180000" algn="l" rtl="0" eaLnBrk="0" fontAlgn="base" hangingPunct="0">
        <a:lnSpc>
          <a:spcPct val="100000"/>
        </a:lnSpc>
        <a:spcBef>
          <a:spcPts val="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bg1">
              <a:lumMod val="50000"/>
            </a:schemeClr>
          </a:solidFill>
          <a:latin typeface="Georgia" pitchFamily="18" charset="0"/>
          <a:ea typeface="+mn-ea"/>
          <a:cs typeface="+mn-cs"/>
        </a:defRPr>
      </a:lvl3pPr>
      <a:lvl4pPr marL="720000" indent="-180000" algn="l" rtl="0" eaLnBrk="0" fontAlgn="base" hangingPunct="0">
        <a:lnSpc>
          <a:spcPct val="100000"/>
        </a:lnSpc>
        <a:spcBef>
          <a:spcPts val="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bg1">
              <a:lumMod val="50000"/>
            </a:schemeClr>
          </a:solidFill>
          <a:latin typeface="Georgia" pitchFamily="18" charset="0"/>
          <a:ea typeface="+mn-ea"/>
          <a:cs typeface="+mn-cs"/>
        </a:defRPr>
      </a:lvl4pPr>
      <a:lvl5pPr marL="900000" indent="-180000" algn="l" rtl="0" eaLnBrk="0" fontAlgn="base" hangingPunct="0">
        <a:lnSpc>
          <a:spcPct val="100000"/>
        </a:lnSpc>
        <a:spcBef>
          <a:spcPts val="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bg1">
              <a:lumMod val="50000"/>
            </a:schemeClr>
          </a:solidFill>
          <a:latin typeface="Georgia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8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hyperlink" Target="http://www.waarnemingen.be/" TargetMode="Externa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emf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emf"/><Relationship Id="rId13" Type="http://schemas.openxmlformats.org/officeDocument/2006/relationships/image" Target="../media/image19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12" Type="http://schemas.openxmlformats.org/officeDocument/2006/relationships/image" Target="../media/image18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jpeg"/><Relationship Id="rId11" Type="http://schemas.openxmlformats.org/officeDocument/2006/relationships/image" Target="../media/image17.emf"/><Relationship Id="rId5" Type="http://schemas.openxmlformats.org/officeDocument/2006/relationships/image" Target="../media/image11.emf"/><Relationship Id="rId10" Type="http://schemas.openxmlformats.org/officeDocument/2006/relationships/image" Target="../media/image16.emf"/><Relationship Id="rId4" Type="http://schemas.openxmlformats.org/officeDocument/2006/relationships/image" Target="../media/image10.jpeg"/><Relationship Id="rId9" Type="http://schemas.openxmlformats.org/officeDocument/2006/relationships/image" Target="../media/image15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emf"/><Relationship Id="rId13" Type="http://schemas.openxmlformats.org/officeDocument/2006/relationships/image" Target="../media/image31.jpeg"/><Relationship Id="rId3" Type="http://schemas.openxmlformats.org/officeDocument/2006/relationships/image" Target="../media/image21.jpeg"/><Relationship Id="rId7" Type="http://schemas.openxmlformats.org/officeDocument/2006/relationships/image" Target="../media/image25.emf"/><Relationship Id="rId12" Type="http://schemas.openxmlformats.org/officeDocument/2006/relationships/image" Target="../media/image30.em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emf"/><Relationship Id="rId11" Type="http://schemas.openxmlformats.org/officeDocument/2006/relationships/image" Target="../media/image29.emf"/><Relationship Id="rId5" Type="http://schemas.openxmlformats.org/officeDocument/2006/relationships/image" Target="../media/image23.jpeg"/><Relationship Id="rId10" Type="http://schemas.openxmlformats.org/officeDocument/2006/relationships/image" Target="../media/image28.jpeg"/><Relationship Id="rId4" Type="http://schemas.openxmlformats.org/officeDocument/2006/relationships/image" Target="../media/image22.jpeg"/><Relationship Id="rId9" Type="http://schemas.openxmlformats.org/officeDocument/2006/relationships/image" Target="../media/image27.jpeg"/><Relationship Id="rId14" Type="http://schemas.openxmlformats.org/officeDocument/2006/relationships/image" Target="../media/image32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jpeg"/><Relationship Id="rId7" Type="http://schemas.openxmlformats.org/officeDocument/2006/relationships/image" Target="../media/image38.emf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emf"/><Relationship Id="rId5" Type="http://schemas.openxmlformats.org/officeDocument/2006/relationships/image" Target="../media/image36.emf"/><Relationship Id="rId10" Type="http://schemas.openxmlformats.org/officeDocument/2006/relationships/image" Target="../media/image41.emf"/><Relationship Id="rId4" Type="http://schemas.openxmlformats.org/officeDocument/2006/relationships/image" Target="../media/image35.emf"/><Relationship Id="rId9" Type="http://schemas.openxmlformats.org/officeDocument/2006/relationships/image" Target="../media/image40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1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12" Type="http://schemas.openxmlformats.org/officeDocument/2006/relationships/image" Target="../media/image60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4.png"/><Relationship Id="rId11" Type="http://schemas.openxmlformats.org/officeDocument/2006/relationships/image" Target="../media/image59.png"/><Relationship Id="rId5" Type="http://schemas.openxmlformats.org/officeDocument/2006/relationships/image" Target="../media/image53.png"/><Relationship Id="rId10" Type="http://schemas.openxmlformats.org/officeDocument/2006/relationships/image" Target="../media/image58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4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 r="11100"/>
          <a:stretch>
            <a:fillRect/>
          </a:stretch>
        </p:blipFill>
        <p:spPr bwMode="auto">
          <a:xfrm>
            <a:off x="0" y="-584618"/>
            <a:ext cx="9144000" cy="7555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Afbeelding 4" descr="actielogo_2013-cmyk-groen-rechte-hoeken_web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4328" y="0"/>
            <a:ext cx="1208162" cy="1208162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1171939" y="228600"/>
            <a:ext cx="6192688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3200" dirty="0">
                <a:ln w="6350" cmpd="dbl">
                  <a:noFill/>
                  <a:prstDash val="sysDash"/>
                </a:ln>
                <a:solidFill>
                  <a:srgbClr val="00B050"/>
                </a:solidFill>
                <a:latin typeface="Arial Black" pitchFamily="34" charset="0"/>
              </a:rPr>
              <a:t>Natuurpunt Dilbeek </a:t>
            </a:r>
          </a:p>
          <a:p>
            <a:pPr algn="ctr"/>
            <a:r>
              <a:rPr lang="nl-BE" sz="3200" dirty="0">
                <a:ln w="6350" cmpd="dbl">
                  <a:noFill/>
                  <a:prstDash val="sysDash"/>
                </a:ln>
                <a:solidFill>
                  <a:srgbClr val="00B050"/>
                </a:solidFill>
                <a:latin typeface="Arial Black" pitchFamily="34" charset="0"/>
              </a:rPr>
              <a:t>2002-2022</a:t>
            </a:r>
          </a:p>
          <a:p>
            <a:pPr algn="ctr"/>
            <a:endParaRPr lang="nl-BE" sz="3200" dirty="0">
              <a:ln w="6350" cmpd="dbl">
                <a:noFill/>
                <a:prstDash val="sysDash"/>
              </a:ln>
              <a:solidFill>
                <a:srgbClr val="00B050"/>
              </a:solidFill>
              <a:latin typeface="Arial Black" pitchFamily="34" charset="0"/>
            </a:endParaRPr>
          </a:p>
          <a:p>
            <a:pPr algn="ctr"/>
            <a:endParaRPr lang="nl-BE" sz="3200" dirty="0">
              <a:ln w="6350" cmpd="dbl">
                <a:noFill/>
                <a:prstDash val="sysDash"/>
              </a:ln>
              <a:solidFill>
                <a:srgbClr val="00B050"/>
              </a:solidFill>
              <a:latin typeface="Arial Black" pitchFamily="34" charset="0"/>
            </a:endParaRPr>
          </a:p>
          <a:p>
            <a:pPr algn="ctr"/>
            <a:endParaRPr lang="nl-BE" sz="3200" dirty="0">
              <a:ln w="6350" cmpd="dbl">
                <a:noFill/>
                <a:prstDash val="sysDash"/>
              </a:ln>
              <a:solidFill>
                <a:srgbClr val="00B050"/>
              </a:solidFill>
              <a:latin typeface="Arial Black" pitchFamily="34" charset="0"/>
            </a:endParaRPr>
          </a:p>
          <a:p>
            <a:pPr algn="ctr"/>
            <a:r>
              <a:rPr lang="nl-BE" sz="6000" dirty="0">
                <a:ln w="6350" cmpd="dbl">
                  <a:noFill/>
                  <a:prstDash val="sysDash"/>
                </a:ln>
                <a:solidFill>
                  <a:srgbClr val="00B050"/>
                </a:solidFill>
                <a:latin typeface="Arial Black" pitchFamily="34" charset="0"/>
              </a:rPr>
              <a:t>Natuurstudie</a:t>
            </a:r>
          </a:p>
        </p:txBody>
      </p:sp>
    </p:spTree>
    <p:extLst>
      <p:ext uri="{BB962C8B-B14F-4D97-AF65-F5344CB8AC3E}">
        <p14:creationId xmlns:p14="http://schemas.microsoft.com/office/powerpoint/2010/main" val="1681063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>
          <a:xfrm>
            <a:off x="257446" y="1587500"/>
            <a:ext cx="8629107" cy="5270500"/>
          </a:xfrm>
        </p:spPr>
        <p:txBody>
          <a:bodyPr/>
          <a:lstStyle/>
          <a:p>
            <a:pPr marL="0" indent="0">
              <a:buNone/>
            </a:pPr>
            <a:r>
              <a:rPr lang="nl-BE" sz="2800" b="1" u="sng" dirty="0">
                <a:solidFill>
                  <a:srgbClr val="92D050"/>
                </a:solidFill>
              </a:rPr>
              <a:t>Natuurstudie</a:t>
            </a:r>
            <a:endParaRPr lang="nl-BE" b="1" u="sng" dirty="0"/>
          </a:p>
          <a:p>
            <a:pPr marL="0" indent="0">
              <a:buNone/>
            </a:pPr>
            <a:r>
              <a:rPr lang="nl-BE" sz="1800" b="1" dirty="0">
                <a:solidFill>
                  <a:schemeClr val="tx1"/>
                </a:solidFill>
              </a:rPr>
              <a:t>Vogelatlas: </a:t>
            </a:r>
            <a:r>
              <a:rPr lang="nl-BE" sz="1800" dirty="0">
                <a:solidFill>
                  <a:schemeClr val="tx1"/>
                </a:solidFill>
              </a:rPr>
              <a:t>gaat door tot februari 2023</a:t>
            </a:r>
          </a:p>
          <a:p>
            <a:pPr marL="0" indent="0">
              <a:buNone/>
            </a:pPr>
            <a:r>
              <a:rPr lang="nl-BE" sz="1800" b="1" dirty="0">
                <a:solidFill>
                  <a:schemeClr val="tx1"/>
                </a:solidFill>
              </a:rPr>
              <a:t>Eikelmuisproject</a:t>
            </a:r>
          </a:p>
          <a:p>
            <a:pPr marL="0" indent="0">
              <a:buNone/>
            </a:pPr>
            <a:r>
              <a:rPr lang="nl-BE" sz="1800" b="1" dirty="0">
                <a:solidFill>
                  <a:schemeClr val="tx1"/>
                </a:solidFill>
              </a:rPr>
              <a:t>Nachtvlinders: Mottenzottenproject</a:t>
            </a:r>
          </a:p>
          <a:p>
            <a:pPr marL="0" indent="0">
              <a:buNone/>
            </a:pPr>
            <a:r>
              <a:rPr lang="nl-BE" sz="1800" b="1" dirty="0">
                <a:solidFill>
                  <a:schemeClr val="tx1"/>
                </a:solidFill>
              </a:rPr>
              <a:t>Monitoring eigen projectgebieden; f</a:t>
            </a:r>
            <a:r>
              <a:rPr lang="nl-BE" sz="1800" dirty="0">
                <a:solidFill>
                  <a:schemeClr val="tx1"/>
                </a:solidFill>
              </a:rPr>
              <a:t>ocus op doelsoorten</a:t>
            </a:r>
          </a:p>
          <a:p>
            <a:r>
              <a:rPr lang="nl-BE" sz="1800" dirty="0">
                <a:solidFill>
                  <a:schemeClr val="tx1"/>
                </a:solidFill>
              </a:rPr>
              <a:t>Thaborberg (incl. </a:t>
            </a:r>
            <a:r>
              <a:rPr lang="nl-BE" sz="1800" dirty="0" err="1">
                <a:solidFill>
                  <a:schemeClr val="tx1"/>
                </a:solidFill>
              </a:rPr>
              <a:t>Kattebroekbos</a:t>
            </a:r>
            <a:r>
              <a:rPr lang="nl-BE" sz="1800" dirty="0">
                <a:solidFill>
                  <a:schemeClr val="tx1"/>
                </a:solidFill>
              </a:rPr>
              <a:t>): </a:t>
            </a:r>
            <a:r>
              <a:rPr lang="nl-BE" sz="1600" dirty="0">
                <a:solidFill>
                  <a:schemeClr val="tx1"/>
                </a:solidFill>
              </a:rPr>
              <a:t>eikelmuis, eenbes,</a:t>
            </a:r>
          </a:p>
          <a:p>
            <a:pPr marL="0" indent="0">
              <a:buNone/>
            </a:pPr>
            <a:r>
              <a:rPr lang="nl-BE" sz="1600" dirty="0">
                <a:solidFill>
                  <a:schemeClr val="tx1"/>
                </a:solidFill>
              </a:rPr>
              <a:t>    keverorchis, tongvaren, laatvlieger, sleedoornpage + poelen</a:t>
            </a:r>
          </a:p>
          <a:p>
            <a:r>
              <a:rPr lang="nl-BE" sz="1800" dirty="0">
                <a:solidFill>
                  <a:schemeClr val="tx1"/>
                </a:solidFill>
              </a:rPr>
              <a:t>Ter Pede (incl. spoortalud):</a:t>
            </a:r>
          </a:p>
          <a:p>
            <a:pPr lvl="1"/>
            <a:r>
              <a:rPr lang="nl-BE" sz="1600" dirty="0" err="1">
                <a:solidFill>
                  <a:schemeClr val="tx1"/>
                </a:solidFill>
              </a:rPr>
              <a:t>rosse</a:t>
            </a:r>
            <a:r>
              <a:rPr lang="nl-BE" sz="1600" dirty="0">
                <a:solidFill>
                  <a:schemeClr val="tx1"/>
                </a:solidFill>
              </a:rPr>
              <a:t> vleermuis, bosvleermuis, franjestaart, kleine karekiet,</a:t>
            </a:r>
          </a:p>
          <a:p>
            <a:pPr marL="180000" lvl="1" indent="0">
              <a:buNone/>
            </a:pPr>
            <a:r>
              <a:rPr lang="nl-BE" sz="1600" dirty="0">
                <a:solidFill>
                  <a:schemeClr val="tx1"/>
                </a:solidFill>
              </a:rPr>
              <a:t>   bosrietzanger, rietgors, zwartsprietdikkopje, oranje zandoogje</a:t>
            </a:r>
          </a:p>
          <a:p>
            <a:pPr lvl="1"/>
            <a:r>
              <a:rPr lang="nl-BE" sz="1600" dirty="0">
                <a:solidFill>
                  <a:schemeClr val="tx1"/>
                </a:solidFill>
              </a:rPr>
              <a:t>orchideeën</a:t>
            </a:r>
          </a:p>
          <a:p>
            <a:pPr lvl="1"/>
            <a:r>
              <a:rPr lang="nl-BE" sz="1600" dirty="0">
                <a:solidFill>
                  <a:schemeClr val="tx1"/>
                </a:solidFill>
              </a:rPr>
              <a:t>impact graasbeheer</a:t>
            </a:r>
          </a:p>
          <a:p>
            <a:r>
              <a:rPr lang="nl-BE" sz="1800" dirty="0">
                <a:solidFill>
                  <a:schemeClr val="tx1"/>
                </a:solidFill>
              </a:rPr>
              <a:t>Begijnenborrebos-</a:t>
            </a:r>
            <a:r>
              <a:rPr lang="nl-BE" sz="1800" dirty="0" err="1">
                <a:solidFill>
                  <a:schemeClr val="tx1"/>
                </a:solidFill>
              </a:rPr>
              <a:t>Zibbeekvallei</a:t>
            </a:r>
            <a:r>
              <a:rPr lang="nl-BE" sz="1800" dirty="0">
                <a:solidFill>
                  <a:schemeClr val="tx1"/>
                </a:solidFill>
              </a:rPr>
              <a:t>: </a:t>
            </a:r>
            <a:r>
              <a:rPr lang="nl-BE" sz="1600" dirty="0">
                <a:solidFill>
                  <a:schemeClr val="tx1"/>
                </a:solidFill>
              </a:rPr>
              <a:t>iepen- en sleedoornpage,</a:t>
            </a:r>
          </a:p>
          <a:p>
            <a:pPr marL="0" indent="0">
              <a:buNone/>
            </a:pPr>
            <a:r>
              <a:rPr lang="nl-BE" sz="1600" dirty="0">
                <a:solidFill>
                  <a:schemeClr val="tx1"/>
                </a:solidFill>
              </a:rPr>
              <a:t>    orchideeën, … </a:t>
            </a:r>
          </a:p>
          <a:p>
            <a:r>
              <a:rPr lang="nl-BE" sz="1800" dirty="0">
                <a:solidFill>
                  <a:schemeClr val="tx1"/>
                </a:solidFill>
              </a:rPr>
              <a:t>vegetatie-opnames voor aanvang van beheerwerken</a:t>
            </a:r>
          </a:p>
          <a:p>
            <a:pPr marL="0" indent="0">
              <a:buNone/>
            </a:pPr>
            <a:r>
              <a:rPr lang="nl-BE" sz="1800" b="1" dirty="0">
                <a:solidFill>
                  <a:schemeClr val="tx1"/>
                </a:solidFill>
              </a:rPr>
              <a:t>Vleermuizen, paddenstoelen, mossen en korstmossen</a:t>
            </a:r>
          </a:p>
          <a:p>
            <a:pPr marL="0" indent="0">
              <a:buNone/>
            </a:pPr>
            <a:endParaRPr lang="nl-BE" sz="18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nl-BE" b="1" dirty="0">
                <a:solidFill>
                  <a:schemeClr val="tx1"/>
                </a:solidFill>
              </a:rPr>
              <a:t>Waarnemingen.be</a:t>
            </a:r>
            <a:r>
              <a:rPr lang="nl-BE" sz="1800" dirty="0">
                <a:solidFill>
                  <a:schemeClr val="tx1"/>
                </a:solidFill>
              </a:rPr>
              <a:t>: </a:t>
            </a:r>
            <a:r>
              <a:rPr lang="nl-BE" sz="1800" b="1" dirty="0">
                <a:solidFill>
                  <a:schemeClr val="tx1"/>
                </a:solidFill>
              </a:rPr>
              <a:t>op naar </a:t>
            </a:r>
            <a:r>
              <a:rPr lang="nl-BE" sz="2400" b="1" dirty="0">
                <a:solidFill>
                  <a:schemeClr val="tx1"/>
                </a:solidFill>
              </a:rPr>
              <a:t>3750</a:t>
            </a:r>
            <a:r>
              <a:rPr lang="nl-BE" sz="1800" b="1" dirty="0">
                <a:solidFill>
                  <a:schemeClr val="tx1"/>
                </a:solidFill>
              </a:rPr>
              <a:t> soorten !</a:t>
            </a:r>
          </a:p>
          <a:p>
            <a:pPr marL="0" indent="0">
              <a:buNone/>
            </a:pPr>
            <a:endParaRPr lang="nl-BE" sz="1800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nl-BE" sz="2000" dirty="0">
                <a:solidFill>
                  <a:schemeClr val="tx1"/>
                </a:solidFill>
              </a:rPr>
              <a:t> </a:t>
            </a:r>
            <a:endParaRPr lang="nl-BE" sz="2000" dirty="0">
              <a:solidFill>
                <a:srgbClr val="0070C0"/>
              </a:solidFill>
              <a:latin typeface="+mn-lt"/>
            </a:endParaRPr>
          </a:p>
          <a:p>
            <a:pPr marL="180000" lvl="2" indent="0">
              <a:buNone/>
            </a:pPr>
            <a:endParaRPr lang="nl-BE" sz="2000" dirty="0">
              <a:solidFill>
                <a:srgbClr val="0070C0"/>
              </a:solidFill>
              <a:latin typeface="+mn-lt"/>
            </a:endParaRPr>
          </a:p>
          <a:p>
            <a:pPr marL="180000" lvl="2" indent="0">
              <a:buNone/>
            </a:pPr>
            <a:endParaRPr lang="nl-BE" sz="2000" dirty="0">
              <a:solidFill>
                <a:srgbClr val="0070C0"/>
              </a:solidFill>
              <a:latin typeface="+mn-lt"/>
            </a:endParaRPr>
          </a:p>
          <a:p>
            <a:pPr lvl="2"/>
            <a:endParaRPr lang="nl-BE" dirty="0"/>
          </a:p>
          <a:p>
            <a:pPr marL="0" indent="0">
              <a:buNone/>
            </a:pPr>
            <a:endParaRPr lang="nl-BE" dirty="0"/>
          </a:p>
          <a:p>
            <a:pPr marL="0" indent="0">
              <a:buNone/>
            </a:pPr>
            <a:endParaRPr lang="nl-BE" dirty="0"/>
          </a:p>
          <a:p>
            <a:endParaRPr lang="nl-BE" dirty="0"/>
          </a:p>
          <a:p>
            <a:pPr lvl="2">
              <a:buNone/>
            </a:pPr>
            <a:endParaRPr lang="nl-BE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/>
          <a:p>
            <a:r>
              <a:rPr lang="nl-BE" dirty="0">
                <a:solidFill>
                  <a:srgbClr val="92D050"/>
                </a:solidFill>
              </a:rPr>
              <a:t>Natuurpunt Dilbeek 2022</a:t>
            </a:r>
            <a:endParaRPr lang="nl-BE" b="1" dirty="0">
              <a:solidFill>
                <a:srgbClr val="92D050"/>
              </a:solidFill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A1DA123D-9CE8-4BF0-A9E2-D08463CDA0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6793" y="1471486"/>
            <a:ext cx="2355307" cy="1776958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705AE497-F84E-44BC-AC83-E52143FB04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3092" y="4959097"/>
            <a:ext cx="2339008" cy="1821727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0B69B4DE-ECB1-4B9A-8BB8-FE49D10E69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6794" y="3338872"/>
            <a:ext cx="2367852" cy="154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8685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>
          <a:xfrm>
            <a:off x="258119" y="1635518"/>
            <a:ext cx="8627761" cy="4493992"/>
          </a:xfrm>
        </p:spPr>
        <p:txBody>
          <a:bodyPr/>
          <a:lstStyle/>
          <a:p>
            <a:pPr marL="0" indent="0">
              <a:buNone/>
            </a:pPr>
            <a:r>
              <a:rPr lang="nl-BE" b="1" dirty="0" err="1">
                <a:solidFill>
                  <a:srgbClr val="1D6B6E"/>
                </a:solidFill>
              </a:rPr>
              <a:t>Citizen</a:t>
            </a:r>
            <a:r>
              <a:rPr lang="nl-BE" b="1" dirty="0">
                <a:solidFill>
                  <a:srgbClr val="1D6B6E"/>
                </a:solidFill>
              </a:rPr>
              <a:t> </a:t>
            </a:r>
            <a:r>
              <a:rPr lang="nl-BE" b="1" dirty="0" err="1">
                <a:solidFill>
                  <a:srgbClr val="1D6B6E"/>
                </a:solidFill>
              </a:rPr>
              <a:t>science</a:t>
            </a:r>
            <a:r>
              <a:rPr lang="nl-BE" b="1" dirty="0">
                <a:solidFill>
                  <a:srgbClr val="1D6B6E"/>
                </a:solidFill>
              </a:rPr>
              <a:t> en soortenbescherming</a:t>
            </a:r>
          </a:p>
          <a:p>
            <a:pPr marL="0" indent="0">
              <a:buNone/>
            </a:pPr>
            <a:endParaRPr lang="nl-BE" sz="1600" dirty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nl-BE" sz="1800" b="1" dirty="0">
                <a:solidFill>
                  <a:schemeClr val="tx1"/>
                </a:solidFill>
              </a:rPr>
              <a:t>Studiewerkgroepen</a:t>
            </a:r>
          </a:p>
          <a:p>
            <a:pPr marL="0" indent="0">
              <a:buNone/>
            </a:pPr>
            <a:r>
              <a:rPr lang="nl-BE" sz="1600" dirty="0">
                <a:solidFill>
                  <a:schemeClr val="tx1"/>
                </a:solidFill>
              </a:rPr>
              <a:t>vogels, amfibieën, libellen, vleermuizen, entomologie, waterleven</a:t>
            </a:r>
          </a:p>
          <a:p>
            <a:pPr marL="0" indent="0">
              <a:buNone/>
            </a:pPr>
            <a:r>
              <a:rPr lang="nl-BE" sz="1600" dirty="0">
                <a:solidFill>
                  <a:schemeClr val="tx1"/>
                </a:solidFill>
              </a:rPr>
              <a:t>koppeling aan verbetering nest- en voortplantingsplekken</a:t>
            </a:r>
          </a:p>
          <a:p>
            <a:pPr marL="0" indent="0">
              <a:buNone/>
            </a:pPr>
            <a:r>
              <a:rPr lang="nl-BE" sz="1600" dirty="0">
                <a:solidFill>
                  <a:schemeClr val="tx1"/>
                </a:solidFill>
              </a:rPr>
              <a:t>2010: jaar van de biodiversiteit; advisering provinciaal</a:t>
            </a:r>
          </a:p>
          <a:p>
            <a:pPr marL="0" indent="0">
              <a:buNone/>
            </a:pPr>
            <a:r>
              <a:rPr lang="nl-BE" sz="1600" dirty="0">
                <a:solidFill>
                  <a:schemeClr val="tx1"/>
                </a:solidFill>
              </a:rPr>
              <a:t>en gemeentelijk koestersoortenbeleid</a:t>
            </a:r>
          </a:p>
          <a:p>
            <a:pPr marL="0" indent="0">
              <a:buNone/>
            </a:pPr>
            <a:r>
              <a:rPr lang="nl-BE" sz="1600" dirty="0">
                <a:solidFill>
                  <a:schemeClr val="tx1"/>
                </a:solidFill>
              </a:rPr>
              <a:t>2012: fototentoonstelling “Biodiversiteit in beeld”, </a:t>
            </a:r>
          </a:p>
          <a:p>
            <a:pPr marL="0" indent="0">
              <a:buNone/>
            </a:pPr>
            <a:r>
              <a:rPr lang="nl-BE" sz="1600" dirty="0">
                <a:solidFill>
                  <a:schemeClr val="tx1"/>
                </a:solidFill>
              </a:rPr>
              <a:t>gekoppeld aan fotowedstrijd (sperwerfoto won)</a:t>
            </a:r>
          </a:p>
          <a:p>
            <a:pPr marL="0" indent="0">
              <a:buNone/>
            </a:pPr>
            <a:r>
              <a:rPr lang="nl-BE" sz="1800" b="1" dirty="0">
                <a:solidFill>
                  <a:schemeClr val="tx1"/>
                </a:solidFill>
              </a:rPr>
              <a:t>Atlasinventarisaties</a:t>
            </a:r>
            <a:endParaRPr lang="nl-BE" sz="1600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nl-BE" sz="1400" dirty="0">
                <a:solidFill>
                  <a:schemeClr val="tx1"/>
                </a:solidFill>
              </a:rPr>
              <a:t>Marc </a:t>
            </a:r>
            <a:r>
              <a:rPr lang="nl-BE" sz="1400" dirty="0" err="1">
                <a:solidFill>
                  <a:schemeClr val="tx1"/>
                </a:solidFill>
              </a:rPr>
              <a:t>Bruneel</a:t>
            </a:r>
            <a:r>
              <a:rPr lang="nl-BE" sz="1400" dirty="0">
                <a:solidFill>
                  <a:schemeClr val="tx1"/>
                </a:solidFill>
              </a:rPr>
              <a:t>, Elisabeth </a:t>
            </a:r>
            <a:r>
              <a:rPr lang="nl-BE" sz="1400" dirty="0" err="1">
                <a:solidFill>
                  <a:schemeClr val="tx1"/>
                </a:solidFill>
              </a:rPr>
              <a:t>Godding</a:t>
            </a:r>
            <a:endParaRPr lang="nl-BE" sz="14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nl-BE" sz="1800" b="1" dirty="0">
                <a:solidFill>
                  <a:schemeClr val="tx1"/>
                </a:solidFill>
              </a:rPr>
              <a:t>Stimuleren individuele waarnemingen</a:t>
            </a:r>
            <a:endParaRPr lang="nl-BE" sz="18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nl-BE" sz="1600" dirty="0">
                <a:solidFill>
                  <a:schemeClr val="tx1"/>
                </a:solidFill>
              </a:rPr>
              <a:t>- Inrichten cursussen inventarisatie</a:t>
            </a:r>
          </a:p>
          <a:p>
            <a:pPr marL="0" indent="0">
              <a:buNone/>
            </a:pPr>
            <a:r>
              <a:rPr lang="nl-BE" sz="1600" dirty="0">
                <a:solidFill>
                  <a:schemeClr val="tx1"/>
                </a:solidFill>
              </a:rPr>
              <a:t>- lokale vogel- en vlindertelweekends</a:t>
            </a:r>
          </a:p>
          <a:p>
            <a:pPr>
              <a:buFontTx/>
              <a:buChar char="-"/>
            </a:pPr>
            <a:r>
              <a:rPr lang="nl-BE" sz="1600" dirty="0">
                <a:solidFill>
                  <a:schemeClr val="tx1"/>
                </a:solidFill>
              </a:rPr>
              <a:t>promotie </a:t>
            </a:r>
            <a:r>
              <a:rPr lang="nl-BE" sz="1600" dirty="0">
                <a:solidFill>
                  <a:schemeClr val="tx1"/>
                </a:solidFill>
                <a:hlinkClick r:id="rId2"/>
              </a:rPr>
              <a:t>www.waarnemingen.be</a:t>
            </a:r>
            <a:r>
              <a:rPr lang="nl-BE" sz="1600" dirty="0">
                <a:solidFill>
                  <a:schemeClr val="tx1"/>
                </a:solidFill>
              </a:rPr>
              <a:t>:</a:t>
            </a:r>
          </a:p>
          <a:p>
            <a:pPr lvl="1">
              <a:buFontTx/>
              <a:buChar char="-"/>
            </a:pPr>
            <a:r>
              <a:rPr lang="nl-BE" sz="1400" dirty="0">
                <a:solidFill>
                  <a:schemeClr val="tx1"/>
                </a:solidFill>
              </a:rPr>
              <a:t>Evolutie aantal geregistreerde soorten: </a:t>
            </a:r>
          </a:p>
          <a:p>
            <a:pPr marL="180000" lvl="1" indent="0">
              <a:buNone/>
            </a:pPr>
            <a:r>
              <a:rPr lang="nl-BE" sz="1400" dirty="0">
                <a:solidFill>
                  <a:schemeClr val="tx1"/>
                </a:solidFill>
              </a:rPr>
              <a:t>    1463 (2014), 2080  (2017), 3047 (2020)</a:t>
            </a:r>
          </a:p>
          <a:p>
            <a:pPr marL="180000" lvl="1" indent="0">
              <a:buNone/>
            </a:pPr>
            <a:r>
              <a:rPr lang="nl-BE" sz="1400" dirty="0">
                <a:solidFill>
                  <a:schemeClr val="tx1"/>
                </a:solidFill>
              </a:rPr>
              <a:t>    </a:t>
            </a:r>
            <a:r>
              <a:rPr lang="nl-BE" sz="1400" dirty="0" err="1">
                <a:solidFill>
                  <a:schemeClr val="tx1"/>
                </a:solidFill>
              </a:rPr>
              <a:t>Wolfsputten</a:t>
            </a:r>
            <a:r>
              <a:rPr lang="nl-BE" sz="1400" dirty="0">
                <a:solidFill>
                  <a:schemeClr val="tx1"/>
                </a:solidFill>
              </a:rPr>
              <a:t>: 1.452; Thaborberg: 639; Ter Pede: 821</a:t>
            </a:r>
          </a:p>
          <a:p>
            <a:pPr lvl="1">
              <a:buFontTx/>
              <a:buChar char="-"/>
            </a:pPr>
            <a:r>
              <a:rPr lang="nl-BE" sz="1400" dirty="0">
                <a:solidFill>
                  <a:schemeClr val="tx1"/>
                </a:solidFill>
              </a:rPr>
              <a:t>Totaal aantal waarnemers in Dilbeek: 1072</a:t>
            </a:r>
          </a:p>
          <a:p>
            <a:pPr lvl="1">
              <a:buFontTx/>
              <a:buChar char="-"/>
            </a:pPr>
            <a:r>
              <a:rPr lang="nl-BE" sz="1400" dirty="0">
                <a:solidFill>
                  <a:schemeClr val="tx1"/>
                </a:solidFill>
              </a:rPr>
              <a:t>Topwaarnemers: Sandro Van </a:t>
            </a:r>
            <a:r>
              <a:rPr lang="nl-BE" sz="1400" dirty="0" err="1">
                <a:solidFill>
                  <a:schemeClr val="tx1"/>
                </a:solidFill>
              </a:rPr>
              <a:t>Opdenbosch</a:t>
            </a:r>
            <a:r>
              <a:rPr lang="nl-BE" sz="1400" dirty="0">
                <a:solidFill>
                  <a:schemeClr val="tx1"/>
                </a:solidFill>
              </a:rPr>
              <a:t> (2.302), Adriaan </a:t>
            </a:r>
            <a:r>
              <a:rPr lang="nl-BE" sz="1400" dirty="0" err="1">
                <a:solidFill>
                  <a:schemeClr val="tx1"/>
                </a:solidFill>
              </a:rPr>
              <a:t>Seynaeve</a:t>
            </a:r>
            <a:r>
              <a:rPr lang="nl-BE" sz="1400" dirty="0">
                <a:solidFill>
                  <a:schemeClr val="tx1"/>
                </a:solidFill>
              </a:rPr>
              <a:t> (3.598),</a:t>
            </a:r>
          </a:p>
          <a:p>
            <a:pPr marL="180000" lvl="1" indent="0">
              <a:buNone/>
            </a:pPr>
            <a:r>
              <a:rPr lang="nl-BE" sz="1400" dirty="0">
                <a:solidFill>
                  <a:schemeClr val="tx1"/>
                </a:solidFill>
              </a:rPr>
              <a:t>    </a:t>
            </a:r>
            <a:r>
              <a:rPr lang="nl-BE" sz="1400" dirty="0" err="1">
                <a:solidFill>
                  <a:schemeClr val="tx1"/>
                </a:solidFill>
              </a:rPr>
              <a:t>Wilried</a:t>
            </a:r>
            <a:r>
              <a:rPr lang="nl-BE" sz="1400" dirty="0">
                <a:solidFill>
                  <a:schemeClr val="tx1"/>
                </a:solidFill>
              </a:rPr>
              <a:t> </a:t>
            </a:r>
            <a:r>
              <a:rPr lang="nl-BE" sz="1400" dirty="0" err="1">
                <a:solidFill>
                  <a:schemeClr val="tx1"/>
                </a:solidFill>
              </a:rPr>
              <a:t>Cocquereaux</a:t>
            </a:r>
            <a:r>
              <a:rPr lang="nl-BE" sz="1400" dirty="0">
                <a:solidFill>
                  <a:schemeClr val="tx1"/>
                </a:solidFill>
              </a:rPr>
              <a:t> (4.862), Elisabeth Godding (6.224), Fre Rampelbergh (27.145)</a:t>
            </a:r>
            <a:endParaRPr lang="nl-BE" sz="1400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/>
          <a:p>
            <a:r>
              <a:rPr lang="nl-BE" dirty="0">
                <a:solidFill>
                  <a:srgbClr val="00B050"/>
                </a:solidFill>
              </a:rPr>
              <a:t>Natuurstudie </a:t>
            </a:r>
            <a:r>
              <a:rPr lang="nl-BE" sz="2400" dirty="0">
                <a:solidFill>
                  <a:srgbClr val="00B050"/>
                </a:solidFill>
              </a:rPr>
              <a:t>en soortenbescherming</a:t>
            </a:r>
            <a:endParaRPr lang="nl-BE" b="1" dirty="0">
              <a:solidFill>
                <a:srgbClr val="00B050"/>
              </a:solidFill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AC0C3A63-482C-47A1-890A-2A19824409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6879" y="3565328"/>
            <a:ext cx="1771679" cy="2505471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59C3B3EC-62C8-442D-99F0-3C6D7D228C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3289" y="3624447"/>
            <a:ext cx="2337322" cy="1526134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37FEEA5D-CCCE-49ED-A35F-0FC29F046C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1227" y="1635518"/>
            <a:ext cx="2859384" cy="18711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1E750A8D-8065-456B-BCB5-1907898147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38932" y="5208737"/>
            <a:ext cx="1771679" cy="1480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8705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>
          <a:xfrm>
            <a:off x="212236" y="1621399"/>
            <a:ext cx="8719528" cy="4774297"/>
          </a:xfrm>
        </p:spPr>
        <p:txBody>
          <a:bodyPr/>
          <a:lstStyle/>
          <a:p>
            <a:pPr marL="457200" indent="-457200">
              <a:buAutoNum type="arabicPeriod"/>
            </a:pPr>
            <a:r>
              <a:rPr lang="nl-BE" dirty="0"/>
              <a:t>Paddenstoelen</a:t>
            </a:r>
          </a:p>
          <a:p>
            <a:pPr marL="0" indent="0">
              <a:buNone/>
            </a:pPr>
            <a:r>
              <a:rPr lang="nl-BE" sz="1600" dirty="0" err="1">
                <a:solidFill>
                  <a:schemeClr val="tx1"/>
                </a:solidFill>
              </a:rPr>
              <a:t>Gebiedsdekkend</a:t>
            </a:r>
            <a:r>
              <a:rPr lang="nl-BE" sz="1600" dirty="0">
                <a:solidFill>
                  <a:schemeClr val="tx1"/>
                </a:solidFill>
              </a:rPr>
              <a:t> onderzoek (</a:t>
            </a:r>
            <a:r>
              <a:rPr lang="nl-BE" sz="1400" dirty="0">
                <a:solidFill>
                  <a:schemeClr val="tx1"/>
                </a:solidFill>
              </a:rPr>
              <a:t>Jan Mertens</a:t>
            </a:r>
            <a:r>
              <a:rPr lang="nl-BE" sz="1600" dirty="0">
                <a:solidFill>
                  <a:schemeClr val="tx1"/>
                </a:solidFill>
              </a:rPr>
              <a:t>) + focus op </a:t>
            </a:r>
            <a:r>
              <a:rPr lang="nl-BE" sz="1600" dirty="0" err="1">
                <a:solidFill>
                  <a:schemeClr val="tx1"/>
                </a:solidFill>
              </a:rPr>
              <a:t>Wolfsputten</a:t>
            </a:r>
            <a:r>
              <a:rPr lang="nl-BE" sz="1600" dirty="0">
                <a:solidFill>
                  <a:schemeClr val="tx1"/>
                </a:solidFill>
              </a:rPr>
              <a:t>, Thaborberg en Ter Pede</a:t>
            </a:r>
          </a:p>
          <a:p>
            <a:pPr marL="0" indent="0">
              <a:buNone/>
            </a:pPr>
            <a:r>
              <a:rPr lang="nl-BE" sz="1600" dirty="0">
                <a:solidFill>
                  <a:schemeClr val="tx1"/>
                </a:solidFill>
              </a:rPr>
              <a:t>Koestersoort Papegaaizwammetje: gezien in 2008, 2011 – 2015; nog in </a:t>
            </a:r>
            <a:r>
              <a:rPr lang="nl-BE" sz="1600" dirty="0" err="1">
                <a:solidFill>
                  <a:schemeClr val="tx1"/>
                </a:solidFill>
              </a:rPr>
              <a:t>Wolfsputten</a:t>
            </a:r>
            <a:r>
              <a:rPr lang="nl-BE" sz="1600" dirty="0">
                <a:solidFill>
                  <a:schemeClr val="tx1"/>
                </a:solidFill>
              </a:rPr>
              <a:t> ?</a:t>
            </a:r>
          </a:p>
          <a:p>
            <a:pPr marL="0" indent="0">
              <a:buNone/>
            </a:pPr>
            <a:r>
              <a:rPr lang="nl-BE" sz="1600" dirty="0">
                <a:solidFill>
                  <a:schemeClr val="tx1"/>
                </a:solidFill>
              </a:rPr>
              <a:t>Overal beschermd door wetgeving mits </a:t>
            </a:r>
            <a:r>
              <a:rPr lang="nl-BE" sz="1600" dirty="0" err="1">
                <a:solidFill>
                  <a:schemeClr val="tx1"/>
                </a:solidFill>
              </a:rPr>
              <a:t>nulbeheer</a:t>
            </a:r>
            <a:r>
              <a:rPr lang="nl-BE" sz="1600" dirty="0">
                <a:solidFill>
                  <a:schemeClr val="tx1"/>
                </a:solidFill>
              </a:rPr>
              <a:t> (niet opruimen) en sensibilisering (afblijven)</a:t>
            </a:r>
          </a:p>
          <a:p>
            <a:pPr marL="0" indent="0">
              <a:buNone/>
            </a:pPr>
            <a:endParaRPr lang="nl-BE" sz="16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nl-BE" sz="16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nl-BE" sz="16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nl-BE" dirty="0"/>
          </a:p>
          <a:p>
            <a:pPr marL="0" indent="0">
              <a:buNone/>
            </a:pPr>
            <a:endParaRPr lang="nl-BE" dirty="0"/>
          </a:p>
          <a:p>
            <a:pPr marL="0" indent="0">
              <a:buNone/>
            </a:pPr>
            <a:r>
              <a:rPr lang="nl-BE" dirty="0"/>
              <a:t>2. Planten</a:t>
            </a:r>
          </a:p>
          <a:p>
            <a:pPr marL="0" indent="0">
              <a:buNone/>
            </a:pPr>
            <a:r>
              <a:rPr lang="nl-BE" sz="1600" dirty="0">
                <a:solidFill>
                  <a:schemeClr val="tx1"/>
                </a:solidFill>
              </a:rPr>
              <a:t>Onderzoek in natuurgebieden en bermen; focus op orchideeën</a:t>
            </a:r>
          </a:p>
          <a:p>
            <a:pPr marL="0" indent="0">
              <a:buNone/>
            </a:pPr>
            <a:r>
              <a:rPr lang="nl-BE" sz="1600" dirty="0">
                <a:solidFill>
                  <a:schemeClr val="tx1"/>
                </a:solidFill>
              </a:rPr>
              <a:t>Koestersoort Bosorchis gezien in 2009 – 2011, 2013 – 2021; sterke vooruitgang Gevlekte rietorchis (nieuwe koestersoort) in Ter Pede, achteruitgang orchideeën in bermen</a:t>
            </a:r>
          </a:p>
          <a:p>
            <a:pPr marL="0" indent="0">
              <a:buNone/>
            </a:pPr>
            <a:r>
              <a:rPr lang="nl-BE" sz="1600" dirty="0">
                <a:solidFill>
                  <a:schemeClr val="tx1"/>
                </a:solidFill>
              </a:rPr>
              <a:t>Bijzonder: Donkere ooievaarsbek, Grote boterbloem, Moeraskartelblad: nog in </a:t>
            </a:r>
            <a:r>
              <a:rPr lang="nl-BE" sz="1600" dirty="0" err="1">
                <a:solidFill>
                  <a:schemeClr val="tx1"/>
                </a:solidFill>
              </a:rPr>
              <a:t>Wolfsputten</a:t>
            </a:r>
            <a:r>
              <a:rPr lang="nl-BE" sz="1600" dirty="0">
                <a:solidFill>
                  <a:schemeClr val="tx1"/>
                </a:solidFill>
              </a:rPr>
              <a:t> ?</a:t>
            </a:r>
          </a:p>
          <a:p>
            <a:pPr marL="0" indent="0">
              <a:buNone/>
            </a:pPr>
            <a:endParaRPr lang="nl-BE" dirty="0"/>
          </a:p>
          <a:p>
            <a:pPr marL="0" indent="0">
              <a:buNone/>
            </a:pPr>
            <a:endParaRPr lang="nl-BE" dirty="0">
              <a:solidFill>
                <a:schemeClr val="tx1"/>
              </a:solidFill>
            </a:endParaRPr>
          </a:p>
          <a:p>
            <a:pPr lvl="2"/>
            <a:endParaRPr lang="nl-BE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/>
          <a:p>
            <a:r>
              <a:rPr lang="nl-BE" dirty="0">
                <a:solidFill>
                  <a:srgbClr val="00B050"/>
                </a:solidFill>
              </a:rPr>
              <a:t>Natuurstudie </a:t>
            </a:r>
            <a:r>
              <a:rPr lang="nl-BE" sz="2400" dirty="0">
                <a:solidFill>
                  <a:srgbClr val="00B050"/>
                </a:solidFill>
              </a:rPr>
              <a:t>en soortenbescherming</a:t>
            </a:r>
            <a:endParaRPr lang="nl-BE" b="1" dirty="0">
              <a:solidFill>
                <a:srgbClr val="00B050"/>
              </a:solidFill>
            </a:endParaRP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8191BDA7-696B-464A-8D34-570DC1C93A3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948"/>
          <a:stretch/>
        </p:blipFill>
        <p:spPr>
          <a:xfrm>
            <a:off x="230251" y="5414077"/>
            <a:ext cx="1472241" cy="1313697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9B7B27A6-B1D1-4423-9C37-084A9577894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721" y="5470234"/>
            <a:ext cx="1665326" cy="1253758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1F55699A-1AB7-4FCF-AB4F-D9DCFAE4C74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285" y="2779572"/>
            <a:ext cx="1502397" cy="1073588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D7681A07-16E2-4961-B4E0-3597C94291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6257" y="2779572"/>
            <a:ext cx="1728110" cy="1073588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C6F589AB-E113-4CB2-B509-0178ADE1BD2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242" y="2762823"/>
            <a:ext cx="1787115" cy="1093294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45BA4B7F-4CC0-4CD9-A54C-822C65FDA0E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266"/>
          <a:stretch/>
        </p:blipFill>
        <p:spPr>
          <a:xfrm>
            <a:off x="5043278" y="2762823"/>
            <a:ext cx="1394441" cy="1107084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0BD3C277-84A7-4C2F-9BEB-E3B93FD3274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24724" y="2752891"/>
            <a:ext cx="742680" cy="1117015"/>
          </a:xfrm>
          <a:prstGeom prst="rect">
            <a:avLst/>
          </a:prstGeom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id="{7085A360-9470-49CD-A28B-E707642E9CB8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19130"/>
          <a:stretch/>
        </p:blipFill>
        <p:spPr>
          <a:xfrm>
            <a:off x="7414892" y="5470234"/>
            <a:ext cx="1568686" cy="1253758"/>
          </a:xfrm>
          <a:prstGeom prst="rect">
            <a:avLst/>
          </a:prstGeom>
        </p:spPr>
      </p:pic>
      <p:pic>
        <p:nvPicPr>
          <p:cNvPr id="19" name="Afbeelding 18">
            <a:extLst>
              <a:ext uri="{FF2B5EF4-FFF2-40B4-BE49-F238E27FC236}">
                <a16:creationId xmlns:a16="http://schemas.microsoft.com/office/drawing/2014/main" id="{7303FE43-07EF-42F9-8FE9-8C80D765818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78145" y="5457139"/>
            <a:ext cx="1305998" cy="1253758"/>
          </a:xfrm>
          <a:prstGeom prst="rect">
            <a:avLst/>
          </a:prstGeom>
        </p:spPr>
      </p:pic>
      <p:pic>
        <p:nvPicPr>
          <p:cNvPr id="20" name="Afbeelding 19">
            <a:extLst>
              <a:ext uri="{FF2B5EF4-FFF2-40B4-BE49-F238E27FC236}">
                <a16:creationId xmlns:a16="http://schemas.microsoft.com/office/drawing/2014/main" id="{4792A4C7-EAFC-4F6F-94A2-6ABB34F1890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24072" y="5457139"/>
            <a:ext cx="1087797" cy="1253758"/>
          </a:xfrm>
          <a:prstGeom prst="rect">
            <a:avLst/>
          </a:prstGeom>
        </p:spPr>
      </p:pic>
      <p:pic>
        <p:nvPicPr>
          <p:cNvPr id="3078" name="Picture 6" descr="Foto Gevlekte Orchis">
            <a:extLst>
              <a:ext uri="{FF2B5EF4-FFF2-40B4-BE49-F238E27FC236}">
                <a16:creationId xmlns:a16="http://schemas.microsoft.com/office/drawing/2014/main" id="{86EBA316-90CB-4EC9-9832-943B4390C2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9513" y="5444045"/>
            <a:ext cx="1279947" cy="1279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Afbeeldingsresultaten voor fijngeschubde aardtong">
            <a:extLst>
              <a:ext uri="{FF2B5EF4-FFF2-40B4-BE49-F238E27FC236}">
                <a16:creationId xmlns:a16="http://schemas.microsoft.com/office/drawing/2014/main" id="{4E220713-096C-4C2B-B556-742FA1B33F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2755" y="2779571"/>
            <a:ext cx="1431450" cy="1073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92576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>
          <a:xfrm>
            <a:off x="179208" y="1500995"/>
            <a:ext cx="8627761" cy="4546121"/>
          </a:xfrm>
        </p:spPr>
        <p:txBody>
          <a:bodyPr/>
          <a:lstStyle/>
          <a:p>
            <a:pPr marL="0" indent="0">
              <a:buNone/>
            </a:pPr>
            <a:r>
              <a:rPr lang="nl-BE" dirty="0"/>
              <a:t>3. Vlinders</a:t>
            </a:r>
          </a:p>
          <a:p>
            <a:pPr marL="0" indent="0">
              <a:buNone/>
            </a:pPr>
            <a:r>
              <a:rPr lang="nl-BE" sz="1600" dirty="0">
                <a:solidFill>
                  <a:schemeClr val="tx1"/>
                </a:solidFill>
              </a:rPr>
              <a:t>Vlindertelweekends (2007 e.v.) en –speurtochten (2011); vlinderverzameling  (</a:t>
            </a:r>
            <a:r>
              <a:rPr lang="nl-BE" sz="1400" dirty="0">
                <a:solidFill>
                  <a:schemeClr val="tx1"/>
                </a:solidFill>
              </a:rPr>
              <a:t>Jozef </a:t>
            </a:r>
            <a:r>
              <a:rPr lang="nl-BE" sz="1400" dirty="0" err="1">
                <a:solidFill>
                  <a:schemeClr val="tx1"/>
                </a:solidFill>
              </a:rPr>
              <a:t>Stercken</a:t>
            </a:r>
            <a:r>
              <a:rPr lang="nl-BE" sz="1600" dirty="0">
                <a:solidFill>
                  <a:schemeClr val="tx1"/>
                </a:solidFill>
              </a:rPr>
              <a:t>)</a:t>
            </a:r>
          </a:p>
          <a:p>
            <a:pPr marL="0" indent="0">
              <a:buNone/>
            </a:pPr>
            <a:r>
              <a:rPr lang="nl-BE" sz="1600" dirty="0">
                <a:solidFill>
                  <a:schemeClr val="tx1"/>
                </a:solidFill>
              </a:rPr>
              <a:t>Koestersoort Sleedoornpage: eitjes gezien in 2006, 2009 – 2011, 2013 – 2022; aanleg nieuwe sleedoornhoutkanten succesvol; Iepenpage gezien: 2011,2015,2019, aanleg iepenbos: gevolg ? Focus op nachtvlinders (</a:t>
            </a:r>
            <a:r>
              <a:rPr lang="nl-BE" sz="1400" dirty="0" err="1">
                <a:solidFill>
                  <a:schemeClr val="tx1"/>
                </a:solidFill>
              </a:rPr>
              <a:t>Fre</a:t>
            </a:r>
            <a:r>
              <a:rPr lang="nl-BE" sz="1400" dirty="0">
                <a:solidFill>
                  <a:schemeClr val="tx1"/>
                </a:solidFill>
              </a:rPr>
              <a:t> </a:t>
            </a:r>
            <a:r>
              <a:rPr lang="nl-BE" sz="1400" dirty="0" err="1">
                <a:solidFill>
                  <a:schemeClr val="tx1"/>
                </a:solidFill>
              </a:rPr>
              <a:t>Rampelbergh</a:t>
            </a:r>
            <a:r>
              <a:rPr lang="nl-BE" sz="1600" dirty="0">
                <a:solidFill>
                  <a:schemeClr val="tx1"/>
                </a:solidFill>
              </a:rPr>
              <a:t>): 672 soorten tot dusver</a:t>
            </a:r>
          </a:p>
          <a:p>
            <a:pPr marL="0" indent="0">
              <a:buNone/>
            </a:pPr>
            <a:endParaRPr lang="nl-BE" sz="1600" dirty="0"/>
          </a:p>
          <a:p>
            <a:pPr marL="0" indent="0">
              <a:buNone/>
            </a:pPr>
            <a:endParaRPr lang="nl-BE" sz="1600" dirty="0"/>
          </a:p>
          <a:p>
            <a:pPr marL="0" indent="0">
              <a:buNone/>
            </a:pPr>
            <a:endParaRPr lang="nl-BE" sz="1600" dirty="0"/>
          </a:p>
          <a:p>
            <a:pPr marL="0" indent="0">
              <a:buNone/>
            </a:pPr>
            <a:endParaRPr lang="nl-BE" sz="1600" dirty="0"/>
          </a:p>
          <a:p>
            <a:pPr marL="0" indent="0">
              <a:buNone/>
            </a:pPr>
            <a:endParaRPr lang="nl-BE" sz="1600" dirty="0"/>
          </a:p>
          <a:p>
            <a:pPr marL="0" indent="0">
              <a:buNone/>
            </a:pPr>
            <a:r>
              <a:rPr lang="nl-BE" dirty="0"/>
              <a:t>4. Amfibieën en libellen</a:t>
            </a:r>
          </a:p>
          <a:p>
            <a:pPr marL="0" indent="0">
              <a:buNone/>
            </a:pPr>
            <a:r>
              <a:rPr lang="nl-BE" sz="1600" dirty="0">
                <a:solidFill>
                  <a:schemeClr val="tx1"/>
                </a:solidFill>
              </a:rPr>
              <a:t>Amfibieënwerkgroep (</a:t>
            </a:r>
            <a:r>
              <a:rPr lang="nl-BE" sz="1400" dirty="0">
                <a:solidFill>
                  <a:schemeClr val="tx1"/>
                </a:solidFill>
              </a:rPr>
              <a:t>Alain Goethals, Niels Verhasselt; 2003-2006</a:t>
            </a:r>
            <a:r>
              <a:rPr lang="nl-BE" sz="1600" dirty="0">
                <a:solidFill>
                  <a:schemeClr val="tx1"/>
                </a:solidFill>
              </a:rPr>
              <a:t>): 9 soorten gevonden </a:t>
            </a:r>
          </a:p>
          <a:p>
            <a:pPr marL="0" indent="0">
              <a:buNone/>
            </a:pPr>
            <a:r>
              <a:rPr lang="nl-BE" sz="1600" dirty="0">
                <a:solidFill>
                  <a:schemeClr val="tx1"/>
                </a:solidFill>
              </a:rPr>
              <a:t>Poelenplan: aanleg 20 poelen  &gt; weer groene kikker in de </a:t>
            </a:r>
            <a:r>
              <a:rPr lang="nl-BE" sz="1600" dirty="0" err="1">
                <a:solidFill>
                  <a:schemeClr val="tx1"/>
                </a:solidFill>
              </a:rPr>
              <a:t>Wolfsputten</a:t>
            </a:r>
            <a:endParaRPr lang="nl-BE" sz="16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nl-BE" sz="1600" dirty="0">
                <a:solidFill>
                  <a:schemeClr val="tx1"/>
                </a:solidFill>
              </a:rPr>
              <a:t>Libellenwerkgroep (</a:t>
            </a:r>
            <a:r>
              <a:rPr lang="nl-BE" sz="1400" dirty="0">
                <a:solidFill>
                  <a:schemeClr val="tx1"/>
                </a:solidFill>
              </a:rPr>
              <a:t>Patrick Goossens, 2007</a:t>
            </a:r>
            <a:r>
              <a:rPr lang="nl-BE" sz="1600" dirty="0">
                <a:solidFill>
                  <a:schemeClr val="tx1"/>
                </a:solidFill>
              </a:rPr>
              <a:t>): 17 soorten</a:t>
            </a:r>
          </a:p>
          <a:p>
            <a:pPr marL="0" indent="0">
              <a:buNone/>
            </a:pPr>
            <a:r>
              <a:rPr lang="nl-BE" sz="1600" dirty="0">
                <a:solidFill>
                  <a:schemeClr val="tx1"/>
                </a:solidFill>
              </a:rPr>
              <a:t>Hernieuwd onderzoek waterleven in 2012</a:t>
            </a:r>
          </a:p>
          <a:p>
            <a:pPr marL="0" indent="0">
              <a:buNone/>
            </a:pPr>
            <a:endParaRPr lang="nl-BE" sz="1600" dirty="0">
              <a:solidFill>
                <a:schemeClr val="tx1"/>
              </a:solidFill>
            </a:endParaRPr>
          </a:p>
          <a:p>
            <a:pPr lvl="2"/>
            <a:endParaRPr lang="nl-BE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/>
          <a:p>
            <a:r>
              <a:rPr lang="nl-BE" dirty="0">
                <a:solidFill>
                  <a:srgbClr val="00B050"/>
                </a:solidFill>
              </a:rPr>
              <a:t>Natuurstudie </a:t>
            </a:r>
            <a:r>
              <a:rPr lang="nl-BE" sz="2400" dirty="0">
                <a:solidFill>
                  <a:srgbClr val="00B050"/>
                </a:solidFill>
              </a:rPr>
              <a:t>en soortenbescherming</a:t>
            </a:r>
            <a:endParaRPr lang="nl-BE" b="1" dirty="0">
              <a:solidFill>
                <a:srgbClr val="00B050"/>
              </a:solidFill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BD740F72-07B1-4F1E-B42A-231608BBDC5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64" r="10293"/>
          <a:stretch/>
        </p:blipFill>
        <p:spPr>
          <a:xfrm>
            <a:off x="2420301" y="5344634"/>
            <a:ext cx="1387792" cy="1350865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C12DB08E-4449-457D-AE73-7502B170089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45" r="10060"/>
          <a:stretch/>
        </p:blipFill>
        <p:spPr>
          <a:xfrm>
            <a:off x="7838538" y="2862841"/>
            <a:ext cx="1216176" cy="1139873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A587BE96-2E37-4773-A605-4C1A18B3EF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9056" y="5347277"/>
            <a:ext cx="1815608" cy="1361706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92A506CE-6783-482C-BA5B-BC6CA5567C2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63" y="5365927"/>
            <a:ext cx="2112771" cy="1343056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5690A2A2-BCAE-438A-B70B-F565FACD4F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92012" y="5357005"/>
            <a:ext cx="1047687" cy="1351978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9F623657-636A-4017-9CBA-09319F90C44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50482" y="2842644"/>
            <a:ext cx="1119452" cy="1119452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0CA6DBA3-E4B9-430F-90AF-31096856FA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18619" y="2834252"/>
            <a:ext cx="1857956" cy="1148385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42C1A179-0D69-4376-AC5F-DF523807734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800" y="2842644"/>
            <a:ext cx="1483886" cy="1172712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4AA24175-50A3-4CF9-8937-C77D2B5ECB4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0360" y="5347276"/>
            <a:ext cx="2021348" cy="1348223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08C51B71-5EF2-4CFA-925B-82C7D6147F2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857153" y="2862841"/>
            <a:ext cx="1700807" cy="1116465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CAB63E55-8DCB-4DEC-9A9C-F217414D50C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629089" y="2854673"/>
            <a:ext cx="1119452" cy="1119452"/>
          </a:xfrm>
          <a:prstGeom prst="rect">
            <a:avLst/>
          </a:prstGeom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8FE65B1C-69AB-47DE-837B-9D1A7BF535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18" t="24192" r="10332" b="38382"/>
          <a:stretch/>
        </p:blipFill>
        <p:spPr bwMode="auto">
          <a:xfrm>
            <a:off x="1729815" y="2834252"/>
            <a:ext cx="1830670" cy="1148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B32613C1-528C-4E4C-8444-663E7345D0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49" t="11104" r="9969" b="27707"/>
          <a:stretch/>
        </p:blipFill>
        <p:spPr bwMode="auto">
          <a:xfrm>
            <a:off x="4857153" y="2879372"/>
            <a:ext cx="1681939" cy="1099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38585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>
          <a:xfrm>
            <a:off x="278967" y="1500995"/>
            <a:ext cx="8586065" cy="5248456"/>
          </a:xfrm>
        </p:spPr>
        <p:txBody>
          <a:bodyPr/>
          <a:lstStyle/>
          <a:p>
            <a:pPr marL="0" indent="0">
              <a:buNone/>
            </a:pPr>
            <a:r>
              <a:rPr lang="nl-BE" dirty="0"/>
              <a:t>5. Vogels</a:t>
            </a:r>
          </a:p>
          <a:p>
            <a:pPr marL="0" indent="0">
              <a:buNone/>
            </a:pPr>
            <a:r>
              <a:rPr lang="nl-BE" sz="1600" dirty="0">
                <a:solidFill>
                  <a:schemeClr val="tx1"/>
                </a:solidFill>
              </a:rPr>
              <a:t>Jaarlijkse tuinvogeltelling (spreeuw, huismus, koolmees) + promotie voederattributen </a:t>
            </a:r>
            <a:r>
              <a:rPr lang="nl-BE" sz="1400" dirty="0">
                <a:solidFill>
                  <a:schemeClr val="tx1"/>
                </a:solidFill>
              </a:rPr>
              <a:t>(2003 e.v.)</a:t>
            </a:r>
          </a:p>
          <a:p>
            <a:pPr marL="0" indent="0">
              <a:buNone/>
            </a:pPr>
            <a:r>
              <a:rPr lang="nl-BE" sz="1600" dirty="0">
                <a:solidFill>
                  <a:schemeClr val="tx1"/>
                </a:solidFill>
              </a:rPr>
              <a:t>Vogelwerkgroep (</a:t>
            </a:r>
            <a:r>
              <a:rPr lang="nl-BE" sz="1400" dirty="0">
                <a:solidFill>
                  <a:schemeClr val="tx1"/>
                </a:solidFill>
              </a:rPr>
              <a:t>Willy </a:t>
            </a:r>
            <a:r>
              <a:rPr lang="nl-BE" sz="1400" dirty="0" err="1">
                <a:solidFill>
                  <a:schemeClr val="tx1"/>
                </a:solidFill>
              </a:rPr>
              <a:t>Paessens</a:t>
            </a:r>
            <a:r>
              <a:rPr lang="nl-BE" sz="1400" dirty="0">
                <a:solidFill>
                  <a:schemeClr val="tx1"/>
                </a:solidFill>
              </a:rPr>
              <a:t>, Elisabeth </a:t>
            </a:r>
            <a:r>
              <a:rPr lang="nl-BE" sz="1400" dirty="0" err="1">
                <a:solidFill>
                  <a:schemeClr val="tx1"/>
                </a:solidFill>
              </a:rPr>
              <a:t>Godding</a:t>
            </a:r>
            <a:r>
              <a:rPr lang="nl-BE" sz="1600" dirty="0">
                <a:solidFill>
                  <a:schemeClr val="tx1"/>
                </a:solidFill>
              </a:rPr>
              <a:t>): focus op broedvogels: kerkuil (succesvolle bouw kerkuilenkamers), zwaluwen (kunstnesten Reinaertwijk), gierzwaluw (behoud kolonie na renovatie gemeentehuis), steenuil (Sint-</a:t>
            </a:r>
            <a:r>
              <a:rPr lang="nl-BE" sz="1600" dirty="0" err="1">
                <a:solidFill>
                  <a:schemeClr val="tx1"/>
                </a:solidFill>
              </a:rPr>
              <a:t>Ulriks</a:t>
            </a:r>
            <a:r>
              <a:rPr lang="nl-BE" sz="1600" dirty="0">
                <a:solidFill>
                  <a:schemeClr val="tx1"/>
                </a:solidFill>
              </a:rPr>
              <a:t>-</a:t>
            </a:r>
            <a:r>
              <a:rPr lang="nl-BE" sz="1600" dirty="0" err="1">
                <a:solidFill>
                  <a:schemeClr val="tx1"/>
                </a:solidFill>
              </a:rPr>
              <a:t>Kapelle,Schepdaal</a:t>
            </a:r>
            <a:r>
              <a:rPr lang="nl-BE" sz="1600" dirty="0">
                <a:solidFill>
                  <a:schemeClr val="tx1"/>
                </a:solidFill>
              </a:rPr>
              <a:t>). Koestersoorten jaarlijks gespot maar achteruitgegaan: Veldleeuwerik, Boerenzwaluw, IJsvogel</a:t>
            </a:r>
            <a:endParaRPr lang="nl-BE" sz="1600" dirty="0"/>
          </a:p>
          <a:p>
            <a:pPr marL="0" indent="0">
              <a:buNone/>
            </a:pPr>
            <a:endParaRPr lang="nl-BE" sz="16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nl-BE" sz="16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nl-BE" sz="16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nl-BE" sz="16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nl-BE" dirty="0"/>
          </a:p>
          <a:p>
            <a:pPr marL="0" indent="0">
              <a:buNone/>
            </a:pPr>
            <a:endParaRPr lang="nl-BE" dirty="0"/>
          </a:p>
          <a:p>
            <a:pPr marL="0" indent="0">
              <a:buNone/>
            </a:pPr>
            <a:r>
              <a:rPr lang="nl-BE" dirty="0"/>
              <a:t>6. Zoogdieren</a:t>
            </a:r>
          </a:p>
          <a:p>
            <a:pPr marL="0" indent="0">
              <a:buNone/>
            </a:pPr>
            <a:r>
              <a:rPr lang="nl-BE" sz="1600" dirty="0">
                <a:solidFill>
                  <a:schemeClr val="tx1"/>
                </a:solidFill>
              </a:rPr>
              <a:t>Vleermuizen: </a:t>
            </a:r>
            <a:r>
              <a:rPr lang="nl-BE" sz="1600" dirty="0" err="1">
                <a:solidFill>
                  <a:schemeClr val="tx1"/>
                </a:solidFill>
              </a:rPr>
              <a:t>gebiedsdekkend</a:t>
            </a:r>
            <a:r>
              <a:rPr lang="nl-BE" sz="1600" dirty="0">
                <a:solidFill>
                  <a:schemeClr val="tx1"/>
                </a:solidFill>
              </a:rPr>
              <a:t> onderzoek</a:t>
            </a:r>
            <a:r>
              <a:rPr lang="nl-BE" sz="1400" dirty="0">
                <a:solidFill>
                  <a:schemeClr val="tx1"/>
                </a:solidFill>
              </a:rPr>
              <a:t>, </a:t>
            </a:r>
            <a:r>
              <a:rPr lang="nl-BE" sz="1600" dirty="0">
                <a:solidFill>
                  <a:schemeClr val="tx1"/>
                </a:solidFill>
              </a:rPr>
              <a:t>gekoppeld aan verstedelijkingsgraad</a:t>
            </a:r>
            <a:r>
              <a:rPr lang="nl-BE" sz="1400" dirty="0">
                <a:solidFill>
                  <a:schemeClr val="tx1"/>
                </a:solidFill>
              </a:rPr>
              <a:t> (</a:t>
            </a:r>
            <a:r>
              <a:rPr lang="nl-BE" sz="1600" dirty="0">
                <a:solidFill>
                  <a:schemeClr val="tx1"/>
                </a:solidFill>
              </a:rPr>
              <a:t>2007)</a:t>
            </a:r>
            <a:r>
              <a:rPr lang="nl-BE" sz="1400" dirty="0">
                <a:solidFill>
                  <a:schemeClr val="tx1"/>
                </a:solidFill>
              </a:rPr>
              <a:t>,   ),</a:t>
            </a:r>
          </a:p>
          <a:p>
            <a:pPr marL="0" indent="0">
              <a:buNone/>
            </a:pPr>
            <a:r>
              <a:rPr lang="nl-BE" sz="1600" dirty="0">
                <a:solidFill>
                  <a:schemeClr val="tx1"/>
                </a:solidFill>
              </a:rPr>
              <a:t>ontdekking </a:t>
            </a:r>
            <a:r>
              <a:rPr lang="nl-BE" sz="1600" dirty="0" err="1">
                <a:solidFill>
                  <a:schemeClr val="tx1"/>
                </a:solidFill>
              </a:rPr>
              <a:t>hotspot</a:t>
            </a:r>
            <a:r>
              <a:rPr lang="nl-BE" sz="1600" dirty="0">
                <a:solidFill>
                  <a:schemeClr val="tx1"/>
                </a:solidFill>
              </a:rPr>
              <a:t> rond Pedemolen (2020): 5 soorten</a:t>
            </a:r>
          </a:p>
          <a:p>
            <a:pPr marL="0" indent="0">
              <a:buNone/>
            </a:pPr>
            <a:r>
              <a:rPr lang="nl-BE" sz="1600" dirty="0">
                <a:solidFill>
                  <a:schemeClr val="tx1"/>
                </a:solidFill>
              </a:rPr>
              <a:t>Koestersoorten heel zeldzaam:</a:t>
            </a:r>
          </a:p>
          <a:p>
            <a:pPr marL="0" indent="0">
              <a:buNone/>
            </a:pPr>
            <a:r>
              <a:rPr lang="nl-BE" sz="1600" dirty="0">
                <a:solidFill>
                  <a:schemeClr val="tx1"/>
                </a:solidFill>
              </a:rPr>
              <a:t>- Laatvlieger gezien in 2012 en 2020</a:t>
            </a:r>
          </a:p>
          <a:p>
            <a:pPr>
              <a:buFontTx/>
              <a:buChar char="-"/>
            </a:pPr>
            <a:r>
              <a:rPr lang="nl-BE" sz="1600" dirty="0">
                <a:solidFill>
                  <a:schemeClr val="tx1"/>
                </a:solidFill>
              </a:rPr>
              <a:t>Eikelmuis: Groot-</a:t>
            </a:r>
            <a:r>
              <a:rPr lang="nl-BE" sz="1600" dirty="0" err="1">
                <a:solidFill>
                  <a:schemeClr val="tx1"/>
                </a:solidFill>
              </a:rPr>
              <a:t>Bijgaarden</a:t>
            </a:r>
            <a:r>
              <a:rPr lang="nl-BE" sz="1600" dirty="0">
                <a:solidFill>
                  <a:schemeClr val="tx1"/>
                </a:solidFill>
              </a:rPr>
              <a:t>, </a:t>
            </a:r>
          </a:p>
          <a:p>
            <a:pPr marL="0" indent="0">
              <a:buNone/>
            </a:pPr>
            <a:r>
              <a:rPr lang="nl-BE" sz="1600" dirty="0">
                <a:solidFill>
                  <a:schemeClr val="tx1"/>
                </a:solidFill>
              </a:rPr>
              <a:t>   Thaborberg (12 nestkasten geplaatst,</a:t>
            </a:r>
          </a:p>
          <a:p>
            <a:pPr marL="0" indent="0">
              <a:buNone/>
            </a:pPr>
            <a:r>
              <a:rPr lang="nl-BE" sz="1600" dirty="0">
                <a:solidFill>
                  <a:schemeClr val="tx1"/>
                </a:solidFill>
              </a:rPr>
              <a:t>	         2 x gezien)</a:t>
            </a:r>
          </a:p>
          <a:p>
            <a:pPr marL="180000" lvl="2" indent="0">
              <a:buNone/>
            </a:pPr>
            <a:endParaRPr lang="nl-BE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/>
          <a:p>
            <a:r>
              <a:rPr lang="nl-BE" dirty="0">
                <a:solidFill>
                  <a:srgbClr val="00B050"/>
                </a:solidFill>
              </a:rPr>
              <a:t>Natuurstudie </a:t>
            </a:r>
            <a:r>
              <a:rPr lang="nl-BE" sz="2400" dirty="0">
                <a:solidFill>
                  <a:srgbClr val="00B050"/>
                </a:solidFill>
              </a:rPr>
              <a:t>en soortenbescherming</a:t>
            </a:r>
            <a:endParaRPr lang="nl-BE" b="1" dirty="0">
              <a:solidFill>
                <a:srgbClr val="00B050"/>
              </a:solidFill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9F866F21-CAB2-405B-847C-1D96A2CAE0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948" y="3117480"/>
            <a:ext cx="2085566" cy="1328307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125AC4CF-35E8-404C-8D5D-B46AA895D8D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4628" y="5391325"/>
            <a:ext cx="1776260" cy="1332195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6DF35152-7FA0-49BD-8361-224E769BE5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8902" y="3117481"/>
            <a:ext cx="1465161" cy="1328306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6C5D0E8A-54FB-4BB0-96BB-E2AD970FC4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5404" y="3117480"/>
            <a:ext cx="1075856" cy="1328306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EFDF4FA2-55EE-427F-9729-7482EA29186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5615"/>
          <a:stretch/>
        </p:blipFill>
        <p:spPr>
          <a:xfrm>
            <a:off x="5817704" y="5391325"/>
            <a:ext cx="2094747" cy="1364454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6D0BC1C7-BF91-4265-A33E-31BFB24C6A2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08947" y="3093104"/>
            <a:ext cx="992613" cy="2565584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9FF09C51-7A1F-4D15-B582-FF8BE7B62DC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720"/>
          <a:stretch/>
        </p:blipFill>
        <p:spPr>
          <a:xfrm>
            <a:off x="4970140" y="3111153"/>
            <a:ext cx="1529641" cy="1336112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525DBC09-9428-497A-8A11-AFF9D6AE067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65436" y="3106870"/>
            <a:ext cx="1347015" cy="1345347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BD3BC6F9-988C-43D8-B15C-FE008D73080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89267" y="5250355"/>
            <a:ext cx="913908" cy="1473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7232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FF9F6839-FBC5-4237-A4AD-2C7BD505AF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192" y="1489964"/>
            <a:ext cx="8647611" cy="4332176"/>
          </a:xfrm>
        </p:spPr>
        <p:txBody>
          <a:bodyPr/>
          <a:lstStyle/>
          <a:p>
            <a:pPr marL="0" indent="0">
              <a:buNone/>
            </a:pPr>
            <a:r>
              <a:rPr lang="nl-BE" sz="1600" dirty="0"/>
              <a:t>      Lenteklokje	               </a:t>
            </a:r>
            <a:r>
              <a:rPr lang="nl-BE" sz="1600" i="1" dirty="0" err="1"/>
              <a:t>Callidiellum</a:t>
            </a:r>
            <a:r>
              <a:rPr lang="nl-BE" sz="1600" i="1" dirty="0"/>
              <a:t> </a:t>
            </a:r>
            <a:r>
              <a:rPr lang="nl-BE" sz="1600" i="1" dirty="0" err="1"/>
              <a:t>rufipenne</a:t>
            </a:r>
            <a:r>
              <a:rPr lang="nl-BE" sz="1600" i="1" dirty="0"/>
              <a:t> </a:t>
            </a:r>
            <a:r>
              <a:rPr lang="nl-BE" sz="1600" dirty="0"/>
              <a:t>	     Zachte naaldvaren</a:t>
            </a:r>
          </a:p>
          <a:p>
            <a:endParaRPr lang="nl-BE" sz="1600" dirty="0"/>
          </a:p>
          <a:p>
            <a:endParaRPr lang="nl-BE" sz="1600" dirty="0"/>
          </a:p>
          <a:p>
            <a:pPr marL="0" indent="0">
              <a:buNone/>
            </a:pPr>
            <a:endParaRPr lang="nl-BE" sz="1600" dirty="0"/>
          </a:p>
          <a:p>
            <a:pPr marL="0" indent="0">
              <a:buNone/>
            </a:pPr>
            <a:endParaRPr lang="nl-BE" sz="1600" dirty="0"/>
          </a:p>
          <a:p>
            <a:pPr marL="0" indent="0">
              <a:buNone/>
            </a:pPr>
            <a:r>
              <a:rPr lang="nl-BE" sz="1600" dirty="0"/>
              <a:t> Scheefbloemwitje                      Zwarte soldaatvlieg                 Gemarmerd koolmotje</a:t>
            </a:r>
          </a:p>
          <a:p>
            <a:pPr marL="0" indent="0">
              <a:buNone/>
            </a:pPr>
            <a:endParaRPr lang="nl-BE" sz="1600" dirty="0"/>
          </a:p>
          <a:p>
            <a:pPr marL="0" indent="0">
              <a:buNone/>
            </a:pPr>
            <a:endParaRPr lang="nl-BE" sz="1600" dirty="0"/>
          </a:p>
          <a:p>
            <a:endParaRPr lang="nl-BE" sz="1600" dirty="0"/>
          </a:p>
          <a:p>
            <a:pPr marL="0" indent="0">
              <a:buNone/>
            </a:pPr>
            <a:r>
              <a:rPr lang="nl-BE" sz="1600" dirty="0"/>
              <a:t> </a:t>
            </a:r>
          </a:p>
          <a:p>
            <a:pPr marL="0" indent="0">
              <a:buNone/>
            </a:pPr>
            <a:r>
              <a:rPr lang="nl-BE" sz="1600" dirty="0"/>
              <a:t>     Witte narcis                                 Iepenpage                               Monarchvlinder</a:t>
            </a:r>
          </a:p>
          <a:p>
            <a:pPr marL="0" indent="0">
              <a:buNone/>
            </a:pPr>
            <a:endParaRPr lang="nl-BE" sz="1600" dirty="0"/>
          </a:p>
          <a:p>
            <a:pPr marL="0" indent="0">
              <a:buNone/>
            </a:pPr>
            <a:endParaRPr lang="nl-BE" sz="1600" dirty="0"/>
          </a:p>
          <a:p>
            <a:pPr marL="0" indent="0">
              <a:buNone/>
            </a:pPr>
            <a:endParaRPr lang="nl-BE" sz="1600" dirty="0"/>
          </a:p>
          <a:p>
            <a:pPr marL="0" indent="0">
              <a:buNone/>
            </a:pPr>
            <a:r>
              <a:rPr lang="nl-BE" sz="1600" dirty="0"/>
              <a:t>    </a:t>
            </a:r>
          </a:p>
          <a:p>
            <a:pPr marL="0" indent="0">
              <a:buNone/>
            </a:pPr>
            <a:r>
              <a:rPr lang="nl-BE" sz="1600" dirty="0"/>
              <a:t>     Twijgenboktor                       Eiken-</a:t>
            </a:r>
            <a:r>
              <a:rPr lang="nl-BE" sz="1600" dirty="0" err="1"/>
              <a:t>ruigsprietboktor</a:t>
            </a:r>
            <a:r>
              <a:rPr lang="nl-BE" sz="1600" dirty="0"/>
              <a:t>                    Azuurblauwmot</a:t>
            </a:r>
          </a:p>
          <a:p>
            <a:endParaRPr lang="nl-BE" sz="1600" dirty="0"/>
          </a:p>
          <a:p>
            <a:pPr marL="0" indent="0">
              <a:buNone/>
            </a:pPr>
            <a:endParaRPr lang="nl-BE" sz="1600" dirty="0"/>
          </a:p>
          <a:p>
            <a:endParaRPr lang="nl-BE" sz="1600" dirty="0"/>
          </a:p>
          <a:p>
            <a:endParaRPr lang="nl-BE" sz="1600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FD137DB1-6486-417B-BB7A-3DBF6E646C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>
                <a:solidFill>
                  <a:srgbClr val="00B050"/>
                </a:solidFill>
              </a:rPr>
              <a:t>Bijzondere waarnemingen 2011 - 2022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98E3C747-D881-49F5-8EB6-964EE2D856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869" y="1746141"/>
            <a:ext cx="1077686" cy="938843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8C3CC861-C1A6-4E77-B453-00939EDBCA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1685" y="1849764"/>
            <a:ext cx="1030313" cy="835224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39B80015-8249-4F29-A14A-5862CFD1C5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133" y="3071288"/>
            <a:ext cx="1154277" cy="865707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93335AA3-A4FD-4EA4-8FEA-5AAB6CDF1E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83113" y="2959119"/>
            <a:ext cx="1529424" cy="979787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1C58289A-4244-43F3-B05B-C98ED894C7E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20198"/>
          <a:stretch/>
        </p:blipFill>
        <p:spPr>
          <a:xfrm>
            <a:off x="620772" y="4214526"/>
            <a:ext cx="892095" cy="950109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A26B2A8C-B4E0-4A1D-B978-0BA909926A8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64392" y="4238670"/>
            <a:ext cx="892095" cy="892095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B0AA7159-E625-4B6A-A3BF-658036870D8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0437" t="21994" r="16958" b="18674"/>
          <a:stretch/>
        </p:blipFill>
        <p:spPr>
          <a:xfrm>
            <a:off x="426292" y="5449605"/>
            <a:ext cx="1339958" cy="979787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FB0FB338-A4AE-4FD8-AFA6-EF4F133B51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93501" y="5452125"/>
            <a:ext cx="1083733" cy="968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1769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169D6D77-6B9F-4B28-ACF2-E848EBA332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194" y="1435606"/>
            <a:ext cx="8647611" cy="4332176"/>
          </a:xfrm>
        </p:spPr>
        <p:txBody>
          <a:bodyPr/>
          <a:lstStyle/>
          <a:p>
            <a:pPr marL="0" indent="0">
              <a:buNone/>
            </a:pPr>
            <a:r>
              <a:rPr lang="nl-BE" sz="1600" dirty="0"/>
              <a:t>     Vierstreepblindwants                    Stiletmestkever                       Knoopkruidkromneus</a:t>
            </a:r>
          </a:p>
          <a:p>
            <a:endParaRPr lang="nl-BE" sz="1600" dirty="0"/>
          </a:p>
          <a:p>
            <a:endParaRPr lang="nl-BE" sz="1600" dirty="0"/>
          </a:p>
          <a:p>
            <a:endParaRPr lang="nl-BE" sz="1600" dirty="0"/>
          </a:p>
          <a:p>
            <a:endParaRPr lang="nl-BE" sz="1600" dirty="0"/>
          </a:p>
          <a:p>
            <a:pPr marL="0" indent="0">
              <a:buNone/>
            </a:pPr>
            <a:r>
              <a:rPr lang="nl-BE" sz="1600" dirty="0"/>
              <a:t>  </a:t>
            </a:r>
          </a:p>
          <a:p>
            <a:pPr marL="0" indent="0">
              <a:buNone/>
            </a:pPr>
            <a:r>
              <a:rPr lang="nl-BE" sz="1600" dirty="0"/>
              <a:t>       Hoofdjesverbena             Mediterrane prachtblindwants               </a:t>
            </a:r>
            <a:r>
              <a:rPr lang="nl-BE" sz="1600" i="1" dirty="0" err="1"/>
              <a:t>Saitis</a:t>
            </a:r>
            <a:r>
              <a:rPr lang="nl-BE" sz="1600" i="1" dirty="0"/>
              <a:t> </a:t>
            </a:r>
            <a:r>
              <a:rPr lang="nl-BE" sz="1600" i="1" dirty="0" err="1"/>
              <a:t>barbipes</a:t>
            </a:r>
            <a:endParaRPr lang="nl-BE" sz="1600" i="1" dirty="0"/>
          </a:p>
          <a:p>
            <a:endParaRPr lang="nl-BE" sz="1600" dirty="0"/>
          </a:p>
          <a:p>
            <a:endParaRPr lang="nl-BE" sz="1600" dirty="0"/>
          </a:p>
          <a:p>
            <a:endParaRPr lang="nl-BE" sz="1600" dirty="0"/>
          </a:p>
          <a:p>
            <a:pPr marL="0" indent="0">
              <a:buNone/>
            </a:pPr>
            <a:r>
              <a:rPr lang="nl-BE" sz="1600" dirty="0"/>
              <a:t>       </a:t>
            </a:r>
          </a:p>
          <a:p>
            <a:pPr marL="0" indent="0">
              <a:buNone/>
            </a:pPr>
            <a:r>
              <a:rPr lang="nl-BE" sz="1600" dirty="0"/>
              <a:t>             Lepelmot                                  Edelman                                    Gele bieslelie</a:t>
            </a:r>
          </a:p>
          <a:p>
            <a:endParaRPr lang="nl-BE" sz="1600" dirty="0"/>
          </a:p>
          <a:p>
            <a:endParaRPr lang="nl-BE" sz="1600" dirty="0"/>
          </a:p>
          <a:p>
            <a:pPr marL="0" indent="0">
              <a:buNone/>
            </a:pPr>
            <a:endParaRPr lang="nl-BE" sz="1600" dirty="0"/>
          </a:p>
          <a:p>
            <a:pPr marL="0" indent="0">
              <a:buNone/>
            </a:pPr>
            <a:r>
              <a:rPr lang="nl-BE" sz="1600" dirty="0"/>
              <a:t> </a:t>
            </a:r>
          </a:p>
          <a:p>
            <a:pPr marL="0" indent="0">
              <a:buNone/>
            </a:pPr>
            <a:r>
              <a:rPr lang="nl-BE" sz="1600" dirty="0"/>
              <a:t>          Boomkrekel                             Donkere </a:t>
            </a:r>
            <a:r>
              <a:rPr lang="nl-BE" sz="1600" dirty="0" err="1"/>
              <a:t>winteruil</a:t>
            </a:r>
            <a:r>
              <a:rPr lang="nl-BE" sz="1600" dirty="0"/>
              <a:t>                      Blauwvlekkaartmot</a:t>
            </a:r>
          </a:p>
          <a:p>
            <a:r>
              <a:rPr lang="nl-BE" sz="1600" dirty="0"/>
              <a:t>  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B50DF491-89A9-435B-80A3-9F3B715C2F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>
                <a:solidFill>
                  <a:srgbClr val="00B050"/>
                </a:solidFill>
              </a:rPr>
              <a:t>Bijzondere waarnemingen 2011 - 2022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6E1DCBB2-EEED-4790-84DD-BCA3714387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9540" b="12808"/>
          <a:stretch/>
        </p:blipFill>
        <p:spPr>
          <a:xfrm>
            <a:off x="599732" y="1735664"/>
            <a:ext cx="1799189" cy="1168401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3B67DE20-473F-4E34-B5B3-3A02CA6CFA4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485" t="15027" r="5071" b="22313"/>
          <a:stretch/>
        </p:blipFill>
        <p:spPr>
          <a:xfrm>
            <a:off x="3450010" y="1730924"/>
            <a:ext cx="1583267" cy="1092201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30E941BB-F70B-440E-9895-87B9271E19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0011" y="1735666"/>
            <a:ext cx="1753698" cy="1168401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5D24A75A-8272-48A6-98FB-6A836C7E929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279" t="6130" r="16757" b="11698"/>
          <a:stretch/>
        </p:blipFill>
        <p:spPr>
          <a:xfrm>
            <a:off x="920991" y="3161790"/>
            <a:ext cx="947064" cy="956178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7EDF8910-B963-4C8F-A2BE-5CDB2DD2963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0694" t="21208" r="18123" b="15724"/>
          <a:stretch/>
        </p:blipFill>
        <p:spPr>
          <a:xfrm>
            <a:off x="3577175" y="3186682"/>
            <a:ext cx="1252263" cy="968137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ADFA77B9-FC13-4D1B-9D64-014F6CE14C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23321" y="3153317"/>
            <a:ext cx="1601346" cy="896754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9E58DDDB-300B-419E-92B2-05115C2EC1B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2668" t="36135" r="8482" b="14371"/>
          <a:stretch/>
        </p:blipFill>
        <p:spPr>
          <a:xfrm>
            <a:off x="547468" y="4388567"/>
            <a:ext cx="1773520" cy="956177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004E0629-6BB2-4591-98AE-7804BFC76D05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8453" t="13045" r="8928"/>
          <a:stretch/>
        </p:blipFill>
        <p:spPr>
          <a:xfrm>
            <a:off x="3669508" y="4377711"/>
            <a:ext cx="1159930" cy="967033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52782E64-51DC-4EB6-83CE-19AD2F71DB7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63594" y="4354144"/>
            <a:ext cx="1320800" cy="990600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A7D594EA-8F31-4836-85E5-A80F58E458FD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9637" r="9617" b="14698"/>
          <a:stretch/>
        </p:blipFill>
        <p:spPr>
          <a:xfrm>
            <a:off x="459595" y="5569864"/>
            <a:ext cx="1852930" cy="1034136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263E96A4-3DAD-40B5-AB1F-DA4E37C986A1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9123" t="14161" r="12953" b="15056"/>
          <a:stretch/>
        </p:blipFill>
        <p:spPr>
          <a:xfrm>
            <a:off x="3560081" y="5576585"/>
            <a:ext cx="1489496" cy="1034137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8FE19A0C-56EC-4709-A7C0-5C42A5883A29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8479" t="17957" r="16978" b="16823"/>
          <a:stretch/>
        </p:blipFill>
        <p:spPr>
          <a:xfrm>
            <a:off x="6350011" y="5606578"/>
            <a:ext cx="1747964" cy="1020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2545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>
          <a:xfrm>
            <a:off x="257446" y="1428750"/>
            <a:ext cx="8629107" cy="5429250"/>
          </a:xfrm>
        </p:spPr>
        <p:txBody>
          <a:bodyPr/>
          <a:lstStyle/>
          <a:p>
            <a:pPr marL="0" indent="0">
              <a:buNone/>
            </a:pPr>
            <a:r>
              <a:rPr lang="nl-BE" dirty="0"/>
              <a:t>Atlas broedvogels</a:t>
            </a:r>
          </a:p>
          <a:p>
            <a:r>
              <a:rPr lang="nl-BE" sz="1600" dirty="0">
                <a:solidFill>
                  <a:schemeClr val="tx1"/>
                </a:solidFill>
              </a:rPr>
              <a:t>Westelijk deel van de gemeente is geïnventariseerd</a:t>
            </a:r>
          </a:p>
          <a:p>
            <a:pPr marL="0" indent="0">
              <a:buNone/>
            </a:pPr>
            <a:r>
              <a:rPr lang="nl-BE" dirty="0"/>
              <a:t>Monitoring eigen natuurgebieden</a:t>
            </a:r>
          </a:p>
          <a:p>
            <a:r>
              <a:rPr lang="nl-BE" sz="1600" dirty="0">
                <a:solidFill>
                  <a:schemeClr val="tx1"/>
                </a:solidFill>
              </a:rPr>
              <a:t>   Thaborberg: eikelmuis, zwammen,…</a:t>
            </a:r>
          </a:p>
          <a:p>
            <a:r>
              <a:rPr lang="nl-BE" sz="1600" dirty="0">
                <a:solidFill>
                  <a:schemeClr val="tx1"/>
                </a:solidFill>
              </a:rPr>
              <a:t>   Ter Pede: orchideeën, grassen, moerasplanten</a:t>
            </a:r>
          </a:p>
          <a:p>
            <a:r>
              <a:rPr lang="nl-BE" sz="1600" dirty="0">
                <a:solidFill>
                  <a:schemeClr val="tx1"/>
                </a:solidFill>
              </a:rPr>
              <a:t>   Begijnenborrebos-</a:t>
            </a:r>
            <a:r>
              <a:rPr lang="nl-BE" sz="1600" dirty="0" err="1">
                <a:solidFill>
                  <a:schemeClr val="tx1"/>
                </a:solidFill>
              </a:rPr>
              <a:t>Zibbeekvallei</a:t>
            </a:r>
            <a:r>
              <a:rPr lang="nl-BE" sz="1600" dirty="0">
                <a:solidFill>
                  <a:schemeClr val="tx1"/>
                </a:solidFill>
              </a:rPr>
              <a:t>: vegetatie</a:t>
            </a:r>
          </a:p>
          <a:p>
            <a:r>
              <a:rPr lang="nl-BE" sz="1600" dirty="0">
                <a:solidFill>
                  <a:schemeClr val="tx1"/>
                </a:solidFill>
              </a:rPr>
              <a:t>   Ter Planken: vegetatie</a:t>
            </a:r>
          </a:p>
          <a:p>
            <a:pPr marL="0" indent="0">
              <a:buNone/>
            </a:pPr>
            <a:r>
              <a:rPr lang="nl-BE" dirty="0"/>
              <a:t>Gerichte inventarisaties elders</a:t>
            </a:r>
          </a:p>
          <a:p>
            <a:r>
              <a:rPr lang="nl-BE" sz="1600" dirty="0">
                <a:solidFill>
                  <a:schemeClr val="tx1"/>
                </a:solidFill>
              </a:rPr>
              <a:t>    </a:t>
            </a:r>
            <a:r>
              <a:rPr lang="nl-BE" sz="1600" dirty="0" err="1">
                <a:solidFill>
                  <a:schemeClr val="tx1"/>
                </a:solidFill>
              </a:rPr>
              <a:t>Wolfsputten</a:t>
            </a:r>
            <a:r>
              <a:rPr lang="nl-BE" sz="1600" dirty="0">
                <a:solidFill>
                  <a:schemeClr val="tx1"/>
                </a:solidFill>
              </a:rPr>
              <a:t>: slakken, waterdiertjes, paddenstoelen</a:t>
            </a:r>
          </a:p>
          <a:p>
            <a:r>
              <a:rPr lang="nl-BE" sz="1400" dirty="0">
                <a:solidFill>
                  <a:schemeClr val="tx1"/>
                </a:solidFill>
              </a:rPr>
              <a:t>     </a:t>
            </a:r>
            <a:r>
              <a:rPr lang="nl-BE" sz="1600" dirty="0">
                <a:solidFill>
                  <a:schemeClr val="tx1"/>
                </a:solidFill>
              </a:rPr>
              <a:t>Begraafplaatsen: mossen en korstmossen</a:t>
            </a:r>
          </a:p>
          <a:p>
            <a:r>
              <a:rPr lang="nl-BE" sz="1600" dirty="0">
                <a:solidFill>
                  <a:schemeClr val="tx1"/>
                </a:solidFill>
              </a:rPr>
              <a:t>    Telling gierzwaluwen in het gemeentehuis en zwaluwen elders</a:t>
            </a:r>
          </a:p>
          <a:p>
            <a:pPr marL="0" indent="0">
              <a:buNone/>
            </a:pPr>
            <a:r>
              <a:rPr lang="nl-BE" dirty="0"/>
              <a:t>Algemeen: stimuleren inventaris via waarnemingen.be</a:t>
            </a:r>
          </a:p>
          <a:p>
            <a:pPr>
              <a:buFontTx/>
              <a:buChar char="-"/>
            </a:pPr>
            <a:r>
              <a:rPr lang="nl-BE" sz="1600" dirty="0">
                <a:solidFill>
                  <a:schemeClr val="tx1"/>
                </a:solidFill>
              </a:rPr>
              <a:t>Deelgebieden (</a:t>
            </a:r>
            <a:r>
              <a:rPr lang="nl-BE" sz="1600" dirty="0" err="1">
                <a:solidFill>
                  <a:schemeClr val="tx1"/>
                </a:solidFill>
              </a:rPr>
              <a:t>Wolfsputten</a:t>
            </a:r>
            <a:r>
              <a:rPr lang="nl-BE" sz="1600" dirty="0">
                <a:solidFill>
                  <a:schemeClr val="tx1"/>
                </a:solidFill>
              </a:rPr>
              <a:t>, onze natuurgebieden, </a:t>
            </a:r>
          </a:p>
          <a:p>
            <a:pPr marL="0" indent="0">
              <a:buNone/>
            </a:pPr>
            <a:r>
              <a:rPr lang="nl-BE" sz="1600" dirty="0">
                <a:solidFill>
                  <a:schemeClr val="tx1"/>
                </a:solidFill>
              </a:rPr>
              <a:t>   begraafplaatsen, Pedemolen, Vinkenbos,…) zijn afgebakend. </a:t>
            </a:r>
          </a:p>
          <a:p>
            <a:pPr marL="0" indent="0">
              <a:buNone/>
            </a:pPr>
            <a:endParaRPr lang="nl-BE" sz="16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nl-BE" sz="1800" b="1" dirty="0">
                <a:solidFill>
                  <a:schemeClr val="tx1"/>
                </a:solidFill>
              </a:rPr>
              <a:t>Totaal aantal In 2021 voor het eerst waargenomen soorten :</a:t>
            </a:r>
          </a:p>
          <a:p>
            <a:pPr marL="0" indent="0">
              <a:buNone/>
            </a:pPr>
            <a:r>
              <a:rPr lang="nl-BE" sz="1800" b="1" dirty="0">
                <a:solidFill>
                  <a:schemeClr val="tx1"/>
                </a:solidFill>
              </a:rPr>
              <a:t>		</a:t>
            </a:r>
            <a:r>
              <a:rPr lang="nl-BE" sz="2400" b="1" dirty="0">
                <a:solidFill>
                  <a:schemeClr val="tx1"/>
                </a:solidFill>
              </a:rPr>
              <a:t>370</a:t>
            </a:r>
          </a:p>
          <a:p>
            <a:pPr marL="0" indent="0">
              <a:buNone/>
            </a:pPr>
            <a:r>
              <a:rPr lang="nl-BE" sz="1800" b="1" dirty="0">
                <a:solidFill>
                  <a:schemeClr val="tx1"/>
                </a:solidFill>
              </a:rPr>
              <a:t>Totaal aantal tot dusver in Dilbeek geregistreerde) soorten:</a:t>
            </a:r>
          </a:p>
          <a:p>
            <a:pPr marL="0" indent="0">
              <a:buNone/>
            </a:pPr>
            <a:r>
              <a:rPr lang="nl-BE" sz="1800" b="1" dirty="0">
                <a:solidFill>
                  <a:schemeClr val="tx1"/>
                </a:solidFill>
              </a:rPr>
              <a:t>		</a:t>
            </a:r>
            <a:r>
              <a:rPr lang="nl-BE" sz="2400" b="1" dirty="0">
                <a:solidFill>
                  <a:schemeClr val="tx1"/>
                </a:solidFill>
              </a:rPr>
              <a:t>3417</a:t>
            </a:r>
          </a:p>
          <a:p>
            <a:pPr marL="0" indent="0">
              <a:buNone/>
            </a:pPr>
            <a:endParaRPr lang="nl-BE" dirty="0"/>
          </a:p>
          <a:p>
            <a:pPr lvl="2"/>
            <a:endParaRPr lang="nl-BE" dirty="0"/>
          </a:p>
          <a:p>
            <a:pPr lvl="2"/>
            <a:endParaRPr lang="nl-BE" dirty="0"/>
          </a:p>
          <a:p>
            <a:pPr lvl="2"/>
            <a:endParaRPr lang="nl-BE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57446" y="167736"/>
            <a:ext cx="7199527" cy="1041400"/>
          </a:xfrm>
        </p:spPr>
        <p:txBody>
          <a:bodyPr lIns="0" tIns="0" rIns="0" bIns="0"/>
          <a:lstStyle/>
          <a:p>
            <a:r>
              <a:rPr lang="nl-BE" dirty="0">
                <a:solidFill>
                  <a:srgbClr val="00B050"/>
                </a:solidFill>
              </a:rPr>
              <a:t>Natuurstudie 2021</a:t>
            </a:r>
            <a:endParaRPr lang="nl-BE" b="1" dirty="0">
              <a:solidFill>
                <a:srgbClr val="00B050"/>
              </a:solidFill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8753F840-E4F8-4AF4-8C31-37A2F624AE9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297"/>
          <a:stretch/>
        </p:blipFill>
        <p:spPr>
          <a:xfrm>
            <a:off x="7198484" y="1551215"/>
            <a:ext cx="1688068" cy="1484052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BE0E2576-9D4F-4E81-8855-FDCE0A6D03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8485" y="3179175"/>
            <a:ext cx="1688068" cy="1679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6720C29C-81C7-45C3-8D84-96BC9F130C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8484" y="5002195"/>
            <a:ext cx="1688069" cy="1688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1642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8BBC610F-9D75-4557-A5C5-E39F9EF80C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nl-BE" i="1" dirty="0" err="1"/>
              <a:t>Dicranomyia</a:t>
            </a:r>
            <a:r>
              <a:rPr lang="nl-BE" i="1" dirty="0"/>
              <a:t> </a:t>
            </a:r>
            <a:r>
              <a:rPr lang="nl-BE" i="1" dirty="0" err="1"/>
              <a:t>longipennis</a:t>
            </a:r>
            <a:r>
              <a:rPr lang="nl-BE" i="1" dirty="0"/>
              <a:t> </a:t>
            </a:r>
          </a:p>
          <a:p>
            <a:pPr marL="0" indent="0" algn="ctr">
              <a:buNone/>
            </a:pPr>
            <a:r>
              <a:rPr lang="nl-BE" dirty="0"/>
              <a:t>(steltmug, eerste waarneming voor België, in 2021 in Ter Pede)</a:t>
            </a:r>
          </a:p>
          <a:p>
            <a:pPr marL="0" indent="0" algn="ctr">
              <a:buNone/>
            </a:pPr>
            <a:endParaRPr lang="nl-BE" dirty="0"/>
          </a:p>
          <a:p>
            <a:endParaRPr lang="nl-BE" dirty="0"/>
          </a:p>
          <a:p>
            <a:endParaRPr lang="nl-BE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81F92485-9CBB-43A0-97F9-D81E694C62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Bijzonderste waarneming 2002 - 2021</a:t>
            </a:r>
          </a:p>
        </p:txBody>
      </p:sp>
      <p:pic>
        <p:nvPicPr>
          <p:cNvPr id="2050" name="Picture 2" descr="Dicranomyia longipennis - Waarneming.nl">
            <a:extLst>
              <a:ext uri="{FF2B5EF4-FFF2-40B4-BE49-F238E27FC236}">
                <a16:creationId xmlns:a16="http://schemas.microsoft.com/office/drawing/2014/main" id="{C2576214-514B-4FD8-A3CE-E11C4FA74C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8933" y="2657251"/>
            <a:ext cx="4936068" cy="3946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2901758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th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Natuurpun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lank" id="{46FBD5C1-ECF6-44A9-9F38-4D9FED6A2738}" vid="{0CA7E6FE-E0D6-4E9E-971C-033158F5F3BB}"/>
    </a:ext>
  </a:extLst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26728</TotalTime>
  <Words>786</Words>
  <Application>Microsoft Office PowerPoint</Application>
  <PresentationFormat>Diavoorstelling (4:3)</PresentationFormat>
  <Paragraphs>165</Paragraphs>
  <Slides>10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10</vt:i4>
      </vt:variant>
    </vt:vector>
  </HeadingPairs>
  <TitlesOfParts>
    <vt:vector size="17" baseType="lpstr">
      <vt:lpstr>Arial</vt:lpstr>
      <vt:lpstr>Arial Black</vt:lpstr>
      <vt:lpstr>Calibri</vt:lpstr>
      <vt:lpstr>Calibri Light</vt:lpstr>
      <vt:lpstr>Georgia</vt:lpstr>
      <vt:lpstr>Wingdings</vt:lpstr>
      <vt:lpstr>Kantoorthema</vt:lpstr>
      <vt:lpstr>PowerPoint-presentatie</vt:lpstr>
      <vt:lpstr>Natuurstudie en soortenbescherming</vt:lpstr>
      <vt:lpstr>Natuurstudie en soortenbescherming</vt:lpstr>
      <vt:lpstr>Natuurstudie en soortenbescherming</vt:lpstr>
      <vt:lpstr>Natuurstudie en soortenbescherming</vt:lpstr>
      <vt:lpstr>Bijzondere waarnemingen 2011 - 2022</vt:lpstr>
      <vt:lpstr>Bijzondere waarnemingen 2011 - 2022</vt:lpstr>
      <vt:lpstr>Natuurstudie 2021</vt:lpstr>
      <vt:lpstr>Bijzonderste waarneming 2002 - 2021</vt:lpstr>
      <vt:lpstr>Natuurpunt Dilbeek 2022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Joris Gansemans</dc:creator>
  <cp:lastModifiedBy>eric De Jonge</cp:lastModifiedBy>
  <cp:revision>1209</cp:revision>
  <cp:lastPrinted>2022-03-07T20:55:49Z</cp:lastPrinted>
  <dcterms:created xsi:type="dcterms:W3CDTF">2014-03-26T16:36:33Z</dcterms:created>
  <dcterms:modified xsi:type="dcterms:W3CDTF">2022-03-22T19:23:25Z</dcterms:modified>
</cp:coreProperties>
</file>