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1"/>
  </p:notesMasterIdLst>
  <p:handoutMasterIdLst>
    <p:handoutMasterId r:id="rId22"/>
  </p:handoutMasterIdLst>
  <p:sldIdLst>
    <p:sldId id="518" r:id="rId2"/>
    <p:sldId id="1145" r:id="rId3"/>
    <p:sldId id="1244" r:id="rId4"/>
    <p:sldId id="1234" r:id="rId5"/>
    <p:sldId id="1233" r:id="rId6"/>
    <p:sldId id="1232" r:id="rId7"/>
    <p:sldId id="1235" r:id="rId8"/>
    <p:sldId id="1249" r:id="rId9"/>
    <p:sldId id="1236" r:id="rId10"/>
    <p:sldId id="1246" r:id="rId11"/>
    <p:sldId id="1248" r:id="rId12"/>
    <p:sldId id="1238" r:id="rId13"/>
    <p:sldId id="1237" r:id="rId14"/>
    <p:sldId id="1239" r:id="rId15"/>
    <p:sldId id="1240" r:id="rId16"/>
    <p:sldId id="1250" r:id="rId17"/>
    <p:sldId id="1247" r:id="rId18"/>
    <p:sldId id="1241" r:id="rId19"/>
    <p:sldId id="1242" r:id="rId20"/>
  </p:sldIdLst>
  <p:sldSz cx="10039350" cy="5761038"/>
  <p:notesSz cx="6858000" cy="9144000"/>
  <p:defaultTextStyle>
    <a:defPPr>
      <a:defRPr lang="nl-NL"/>
    </a:defPPr>
    <a:lvl1pPr algn="l" rtl="0" eaLnBrk="0" fontAlgn="base" hangingPunct="0">
      <a:spcBef>
        <a:spcPct val="0"/>
      </a:spcBef>
      <a:spcAft>
        <a:spcPct val="0"/>
      </a:spcAft>
      <a:defRPr sz="1600" b="1" kern="1200">
        <a:solidFill>
          <a:schemeClr val="tx1"/>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chemeClr val="tx1"/>
        </a:solidFill>
        <a:latin typeface="Verdana" charset="0"/>
        <a:ea typeface="ＭＳ Ｐゴシック" charset="0"/>
        <a:cs typeface="ＭＳ Ｐゴシック" charset="0"/>
      </a:defRPr>
    </a:lvl5pPr>
    <a:lvl6pPr marL="2286000" algn="l" defTabSz="457200" rtl="0" eaLnBrk="1" latinLnBrk="0" hangingPunct="1">
      <a:defRPr sz="1600" b="1" kern="1200">
        <a:solidFill>
          <a:schemeClr val="tx1"/>
        </a:solidFill>
        <a:latin typeface="Verdana" charset="0"/>
        <a:ea typeface="ＭＳ Ｐゴシック" charset="0"/>
        <a:cs typeface="ＭＳ Ｐゴシック" charset="0"/>
      </a:defRPr>
    </a:lvl6pPr>
    <a:lvl7pPr marL="2743200" algn="l" defTabSz="457200" rtl="0" eaLnBrk="1" latinLnBrk="0" hangingPunct="1">
      <a:defRPr sz="1600" b="1" kern="1200">
        <a:solidFill>
          <a:schemeClr val="tx1"/>
        </a:solidFill>
        <a:latin typeface="Verdana" charset="0"/>
        <a:ea typeface="ＭＳ Ｐゴシック" charset="0"/>
        <a:cs typeface="ＭＳ Ｐゴシック" charset="0"/>
      </a:defRPr>
    </a:lvl7pPr>
    <a:lvl8pPr marL="3200400" algn="l" defTabSz="457200" rtl="0" eaLnBrk="1" latinLnBrk="0" hangingPunct="1">
      <a:defRPr sz="1600" b="1" kern="1200">
        <a:solidFill>
          <a:schemeClr val="tx1"/>
        </a:solidFill>
        <a:latin typeface="Verdana" charset="0"/>
        <a:ea typeface="ＭＳ Ｐゴシック" charset="0"/>
        <a:cs typeface="ＭＳ Ｐゴシック" charset="0"/>
      </a:defRPr>
    </a:lvl8pPr>
    <a:lvl9pPr marL="3657600" algn="l" defTabSz="457200" rtl="0" eaLnBrk="1" latinLnBrk="0" hangingPunct="1">
      <a:defRPr sz="1600" b="1" kern="1200">
        <a:solidFill>
          <a:schemeClr val="tx1"/>
        </a:solidFill>
        <a:latin typeface="Verdan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824">
          <p15:clr>
            <a:srgbClr val="A4A3A4"/>
          </p15:clr>
        </p15:guide>
        <p15:guide id="2" pos="316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an-François Van Den Abeele" initials=""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clrMru>
    <a:srgbClr val="6CB805"/>
    <a:srgbClr val="FFEC78"/>
    <a:srgbClr val="4F6228"/>
    <a:srgbClr val="F00000"/>
    <a:srgbClr val="800000"/>
    <a:srgbClr val="DD0000"/>
    <a:srgbClr val="CE0000"/>
    <a:srgbClr val="ABABAB"/>
    <a:srgbClr val="B71509"/>
    <a:srgbClr val="FFDCD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69" autoAdjust="0"/>
    <p:restoredTop sz="92418" autoAdjust="0"/>
  </p:normalViewPr>
  <p:slideViewPr>
    <p:cSldViewPr snapToGrid="0" snapToObjects="1">
      <p:cViewPr varScale="1">
        <p:scale>
          <a:sx n="232" d="100"/>
          <a:sy n="232" d="100"/>
        </p:scale>
        <p:origin x="880" y="176"/>
      </p:cViewPr>
      <p:guideLst>
        <p:guide orient="horz" pos="1824"/>
        <p:guide pos="316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150" d="100"/>
          <a:sy n="150" d="100"/>
        </p:scale>
        <p:origin x="-5568" y="-14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699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b="0"/>
            </a:lvl1pPr>
          </a:lstStyle>
          <a:p>
            <a:endParaRPr lang="en-US"/>
          </a:p>
        </p:txBody>
      </p:sp>
      <p:sp>
        <p:nvSpPr>
          <p:cNvPr id="596995"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b="0"/>
            </a:lvl1pPr>
          </a:lstStyle>
          <a:p>
            <a:endParaRPr lang="en-US"/>
          </a:p>
        </p:txBody>
      </p:sp>
      <p:sp>
        <p:nvSpPr>
          <p:cNvPr id="596996"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0"/>
            </a:lvl1pPr>
          </a:lstStyle>
          <a:p>
            <a:endParaRPr lang="en-US"/>
          </a:p>
        </p:txBody>
      </p:sp>
      <p:sp>
        <p:nvSpPr>
          <p:cNvPr id="596997"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a:lvl1pPr>
          </a:lstStyle>
          <a:p>
            <a:fld id="{8749252A-ADD0-D245-BDCD-B13A3F1FD7F1}" type="slidenum">
              <a:rPr lang="en-US"/>
              <a:pPr/>
              <a:t>‹nr.›</a:t>
            </a:fld>
            <a:endParaRPr lang="en-US"/>
          </a:p>
        </p:txBody>
      </p:sp>
    </p:spTree>
    <p:extLst>
      <p:ext uri="{BB962C8B-B14F-4D97-AF65-F5344CB8AC3E}">
        <p14:creationId xmlns:p14="http://schemas.microsoft.com/office/powerpoint/2010/main" val="4020517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b="0"/>
            </a:lvl1pPr>
          </a:lstStyle>
          <a:p>
            <a:endParaRPr lang="nl-NL"/>
          </a:p>
        </p:txBody>
      </p:sp>
      <p:sp>
        <p:nvSpPr>
          <p:cNvPr id="14950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b="0"/>
            </a:lvl1pPr>
          </a:lstStyle>
          <a:p>
            <a:endParaRPr lang="nl-NL"/>
          </a:p>
        </p:txBody>
      </p:sp>
      <p:sp>
        <p:nvSpPr>
          <p:cNvPr id="149508" name="Rectangle 4"/>
          <p:cNvSpPr>
            <a:spLocks noGrp="1" noRot="1" noChangeAspect="1" noChangeArrowheads="1" noTextEdit="1"/>
          </p:cNvSpPr>
          <p:nvPr>
            <p:ph type="sldImg" idx="2"/>
          </p:nvPr>
        </p:nvSpPr>
        <p:spPr bwMode="auto">
          <a:xfrm>
            <a:off x="441325" y="685800"/>
            <a:ext cx="597535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14950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4951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0"/>
            </a:lvl1pPr>
          </a:lstStyle>
          <a:p>
            <a:endParaRPr lang="nl-NL"/>
          </a:p>
        </p:txBody>
      </p:sp>
      <p:sp>
        <p:nvSpPr>
          <p:cNvPr id="14951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a:lvl1pPr>
          </a:lstStyle>
          <a:p>
            <a:fld id="{8FF962A1-7FD6-F948-96A8-5F98A8CA3E4F}" type="slidenum">
              <a:rPr lang="nl-NL"/>
              <a:pPr/>
              <a:t>‹nr.›</a:t>
            </a:fld>
            <a:endParaRPr lang="nl-NL"/>
          </a:p>
        </p:txBody>
      </p:sp>
    </p:spTree>
    <p:extLst>
      <p:ext uri="{BB962C8B-B14F-4D97-AF65-F5344CB8AC3E}">
        <p14:creationId xmlns:p14="http://schemas.microsoft.com/office/powerpoint/2010/main" val="123322970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4A4B8F-62D7-844A-ADC1-C8B59B76E0DC}" type="slidenum">
              <a:rPr lang="nl-NL"/>
              <a:pPr/>
              <a:t>1</a:t>
            </a:fld>
            <a:endParaRPr lang="nl-NL"/>
          </a:p>
        </p:txBody>
      </p:sp>
      <p:sp>
        <p:nvSpPr>
          <p:cNvPr id="731138" name="Rectangle 2"/>
          <p:cNvSpPr>
            <a:spLocks noGrp="1" noRot="1" noChangeAspect="1" noChangeArrowheads="1" noTextEdit="1"/>
          </p:cNvSpPr>
          <p:nvPr>
            <p:ph type="sldImg"/>
          </p:nvPr>
        </p:nvSpPr>
        <p:spPr bwMode="auto">
          <a:xfrm>
            <a:off x="454025" y="692150"/>
            <a:ext cx="5951538" cy="3416300"/>
          </a:xfrm>
          <a:prstGeom prst="rect">
            <a:avLst/>
          </a:prstGeom>
          <a:noFill/>
          <a:ln w="12700" cap="flat">
            <a:solidFill>
              <a:schemeClr val="tx1"/>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731139"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lIns="92075" tIns="46038" rIns="92075" bIns="46038"/>
          <a:lstStyle/>
          <a:p>
            <a:pPr defTabSz="762000"/>
            <a:endParaRPr lang="nl-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FF962A1-7FD6-F948-96A8-5F98A8CA3E4F}" type="slidenum">
              <a:rPr lang="nl-NL" smtClean="0"/>
              <a:pPr/>
              <a:t>10</a:t>
            </a:fld>
            <a:endParaRPr lang="nl-NL" dirty="0"/>
          </a:p>
        </p:txBody>
      </p:sp>
    </p:spTree>
    <p:extLst>
      <p:ext uri="{BB962C8B-B14F-4D97-AF65-F5344CB8AC3E}">
        <p14:creationId xmlns:p14="http://schemas.microsoft.com/office/powerpoint/2010/main" val="3561617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FF962A1-7FD6-F948-96A8-5F98A8CA3E4F}" type="slidenum">
              <a:rPr lang="nl-NL" smtClean="0"/>
              <a:pPr/>
              <a:t>11</a:t>
            </a:fld>
            <a:endParaRPr lang="nl-NL" dirty="0"/>
          </a:p>
        </p:txBody>
      </p:sp>
    </p:spTree>
    <p:extLst>
      <p:ext uri="{BB962C8B-B14F-4D97-AF65-F5344CB8AC3E}">
        <p14:creationId xmlns:p14="http://schemas.microsoft.com/office/powerpoint/2010/main" val="3893241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FF962A1-7FD6-F948-96A8-5F98A8CA3E4F}" type="slidenum">
              <a:rPr lang="nl-NL" smtClean="0"/>
              <a:pPr/>
              <a:t>12</a:t>
            </a:fld>
            <a:endParaRPr lang="nl-NL" dirty="0"/>
          </a:p>
        </p:txBody>
      </p:sp>
    </p:spTree>
    <p:extLst>
      <p:ext uri="{BB962C8B-B14F-4D97-AF65-F5344CB8AC3E}">
        <p14:creationId xmlns:p14="http://schemas.microsoft.com/office/powerpoint/2010/main" val="123382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FF962A1-7FD6-F948-96A8-5F98A8CA3E4F}" type="slidenum">
              <a:rPr lang="nl-NL" smtClean="0"/>
              <a:pPr/>
              <a:t>13</a:t>
            </a:fld>
            <a:endParaRPr lang="nl-NL" dirty="0"/>
          </a:p>
        </p:txBody>
      </p:sp>
    </p:spTree>
    <p:extLst>
      <p:ext uri="{BB962C8B-B14F-4D97-AF65-F5344CB8AC3E}">
        <p14:creationId xmlns:p14="http://schemas.microsoft.com/office/powerpoint/2010/main" val="2136156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FF962A1-7FD6-F948-96A8-5F98A8CA3E4F}" type="slidenum">
              <a:rPr lang="nl-NL" smtClean="0"/>
              <a:pPr/>
              <a:t>14</a:t>
            </a:fld>
            <a:endParaRPr lang="nl-NL" dirty="0"/>
          </a:p>
        </p:txBody>
      </p:sp>
    </p:spTree>
    <p:extLst>
      <p:ext uri="{BB962C8B-B14F-4D97-AF65-F5344CB8AC3E}">
        <p14:creationId xmlns:p14="http://schemas.microsoft.com/office/powerpoint/2010/main" val="4128515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FF962A1-7FD6-F948-96A8-5F98A8CA3E4F}" type="slidenum">
              <a:rPr lang="nl-NL" smtClean="0"/>
              <a:pPr/>
              <a:t>15</a:t>
            </a:fld>
            <a:endParaRPr lang="nl-NL" dirty="0"/>
          </a:p>
        </p:txBody>
      </p:sp>
    </p:spTree>
    <p:extLst>
      <p:ext uri="{BB962C8B-B14F-4D97-AF65-F5344CB8AC3E}">
        <p14:creationId xmlns:p14="http://schemas.microsoft.com/office/powerpoint/2010/main" val="2717668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FF962A1-7FD6-F948-96A8-5F98A8CA3E4F}" type="slidenum">
              <a:rPr lang="nl-NL" smtClean="0"/>
              <a:pPr/>
              <a:t>16</a:t>
            </a:fld>
            <a:endParaRPr lang="nl-NL" dirty="0"/>
          </a:p>
        </p:txBody>
      </p:sp>
    </p:spTree>
    <p:extLst>
      <p:ext uri="{BB962C8B-B14F-4D97-AF65-F5344CB8AC3E}">
        <p14:creationId xmlns:p14="http://schemas.microsoft.com/office/powerpoint/2010/main" val="3617222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FF962A1-7FD6-F948-96A8-5F98A8CA3E4F}" type="slidenum">
              <a:rPr lang="nl-NL" smtClean="0"/>
              <a:pPr/>
              <a:t>17</a:t>
            </a:fld>
            <a:endParaRPr lang="nl-NL" dirty="0"/>
          </a:p>
        </p:txBody>
      </p:sp>
    </p:spTree>
    <p:extLst>
      <p:ext uri="{BB962C8B-B14F-4D97-AF65-F5344CB8AC3E}">
        <p14:creationId xmlns:p14="http://schemas.microsoft.com/office/powerpoint/2010/main" val="2939943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FF962A1-7FD6-F948-96A8-5F98A8CA3E4F}" type="slidenum">
              <a:rPr lang="nl-NL" smtClean="0"/>
              <a:pPr/>
              <a:t>18</a:t>
            </a:fld>
            <a:endParaRPr lang="nl-NL" dirty="0"/>
          </a:p>
        </p:txBody>
      </p:sp>
    </p:spTree>
    <p:extLst>
      <p:ext uri="{BB962C8B-B14F-4D97-AF65-F5344CB8AC3E}">
        <p14:creationId xmlns:p14="http://schemas.microsoft.com/office/powerpoint/2010/main" val="421063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FF962A1-7FD6-F948-96A8-5F98A8CA3E4F}" type="slidenum">
              <a:rPr lang="nl-NL" smtClean="0"/>
              <a:pPr/>
              <a:t>19</a:t>
            </a:fld>
            <a:endParaRPr lang="nl-NL" dirty="0"/>
          </a:p>
        </p:txBody>
      </p:sp>
    </p:spTree>
    <p:extLst>
      <p:ext uri="{BB962C8B-B14F-4D97-AF65-F5344CB8AC3E}">
        <p14:creationId xmlns:p14="http://schemas.microsoft.com/office/powerpoint/2010/main" val="3160255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FF962A1-7FD6-F948-96A8-5F98A8CA3E4F}" type="slidenum">
              <a:rPr lang="nl-NL" smtClean="0"/>
              <a:pPr/>
              <a:t>2</a:t>
            </a:fld>
            <a:endParaRPr lang="nl-NL" dirty="0"/>
          </a:p>
        </p:txBody>
      </p:sp>
    </p:spTree>
    <p:extLst>
      <p:ext uri="{BB962C8B-B14F-4D97-AF65-F5344CB8AC3E}">
        <p14:creationId xmlns:p14="http://schemas.microsoft.com/office/powerpoint/2010/main" val="2242999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FF962A1-7FD6-F948-96A8-5F98A8CA3E4F}" type="slidenum">
              <a:rPr lang="nl-NL" smtClean="0"/>
              <a:pPr/>
              <a:t>3</a:t>
            </a:fld>
            <a:endParaRPr lang="nl-NL" dirty="0"/>
          </a:p>
        </p:txBody>
      </p:sp>
    </p:spTree>
    <p:extLst>
      <p:ext uri="{BB962C8B-B14F-4D97-AF65-F5344CB8AC3E}">
        <p14:creationId xmlns:p14="http://schemas.microsoft.com/office/powerpoint/2010/main" val="2890280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FF962A1-7FD6-F948-96A8-5F98A8CA3E4F}" type="slidenum">
              <a:rPr lang="nl-NL" smtClean="0"/>
              <a:pPr/>
              <a:t>4</a:t>
            </a:fld>
            <a:endParaRPr lang="nl-NL" dirty="0"/>
          </a:p>
        </p:txBody>
      </p:sp>
    </p:spTree>
    <p:extLst>
      <p:ext uri="{BB962C8B-B14F-4D97-AF65-F5344CB8AC3E}">
        <p14:creationId xmlns:p14="http://schemas.microsoft.com/office/powerpoint/2010/main" val="844267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FF962A1-7FD6-F948-96A8-5F98A8CA3E4F}" type="slidenum">
              <a:rPr lang="nl-NL" smtClean="0"/>
              <a:pPr/>
              <a:t>5</a:t>
            </a:fld>
            <a:endParaRPr lang="nl-NL" dirty="0"/>
          </a:p>
        </p:txBody>
      </p:sp>
    </p:spTree>
    <p:extLst>
      <p:ext uri="{BB962C8B-B14F-4D97-AF65-F5344CB8AC3E}">
        <p14:creationId xmlns:p14="http://schemas.microsoft.com/office/powerpoint/2010/main" val="579030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FF962A1-7FD6-F948-96A8-5F98A8CA3E4F}" type="slidenum">
              <a:rPr lang="nl-NL" smtClean="0"/>
              <a:pPr/>
              <a:t>6</a:t>
            </a:fld>
            <a:endParaRPr lang="nl-NL" dirty="0"/>
          </a:p>
        </p:txBody>
      </p:sp>
    </p:spTree>
    <p:extLst>
      <p:ext uri="{BB962C8B-B14F-4D97-AF65-F5344CB8AC3E}">
        <p14:creationId xmlns:p14="http://schemas.microsoft.com/office/powerpoint/2010/main" val="933449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FF962A1-7FD6-F948-96A8-5F98A8CA3E4F}" type="slidenum">
              <a:rPr lang="nl-NL" smtClean="0"/>
              <a:pPr/>
              <a:t>7</a:t>
            </a:fld>
            <a:endParaRPr lang="nl-NL" dirty="0"/>
          </a:p>
        </p:txBody>
      </p:sp>
    </p:spTree>
    <p:extLst>
      <p:ext uri="{BB962C8B-B14F-4D97-AF65-F5344CB8AC3E}">
        <p14:creationId xmlns:p14="http://schemas.microsoft.com/office/powerpoint/2010/main" val="1058381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FF962A1-7FD6-F948-96A8-5F98A8CA3E4F}" type="slidenum">
              <a:rPr lang="nl-NL" smtClean="0"/>
              <a:pPr/>
              <a:t>8</a:t>
            </a:fld>
            <a:endParaRPr lang="nl-NL" dirty="0"/>
          </a:p>
        </p:txBody>
      </p:sp>
    </p:spTree>
    <p:extLst>
      <p:ext uri="{BB962C8B-B14F-4D97-AF65-F5344CB8AC3E}">
        <p14:creationId xmlns:p14="http://schemas.microsoft.com/office/powerpoint/2010/main" val="3563070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FF962A1-7FD6-F948-96A8-5F98A8CA3E4F}" type="slidenum">
              <a:rPr lang="nl-NL" smtClean="0"/>
              <a:pPr/>
              <a:t>9</a:t>
            </a:fld>
            <a:endParaRPr lang="nl-NL" dirty="0"/>
          </a:p>
        </p:txBody>
      </p:sp>
    </p:spTree>
    <p:extLst>
      <p:ext uri="{BB962C8B-B14F-4D97-AF65-F5344CB8AC3E}">
        <p14:creationId xmlns:p14="http://schemas.microsoft.com/office/powerpoint/2010/main" val="1490708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2475" y="1789113"/>
            <a:ext cx="8534400" cy="1235075"/>
          </a:xfrm>
          <a:prstGeom prst="rect">
            <a:avLst/>
          </a:prstGeom>
        </p:spPr>
        <p:txBody>
          <a:bodyPr vert="horz"/>
          <a:lstStyle/>
          <a:p>
            <a:r>
              <a:rPr lang="nl-BE"/>
              <a:t>Titelstijl van model bewerken</a:t>
            </a:r>
            <a:endParaRPr lang="nl-NL"/>
          </a:p>
        </p:txBody>
      </p:sp>
      <p:sp>
        <p:nvSpPr>
          <p:cNvPr id="3" name="Subtitel 2"/>
          <p:cNvSpPr>
            <a:spLocks noGrp="1"/>
          </p:cNvSpPr>
          <p:nvPr>
            <p:ph type="subTitle" idx="1"/>
          </p:nvPr>
        </p:nvSpPr>
        <p:spPr>
          <a:xfrm>
            <a:off x="1506538" y="3263900"/>
            <a:ext cx="7026275" cy="14732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Klik om de titelstijl van het model te bewerken</a:t>
            </a:r>
            <a:endParaRPr lang="nl-NL"/>
          </a:p>
        </p:txBody>
      </p:sp>
    </p:spTree>
    <p:extLst>
      <p:ext uri="{BB962C8B-B14F-4D97-AF65-F5344CB8AC3E}">
        <p14:creationId xmlns:p14="http://schemas.microsoft.com/office/powerpoint/2010/main" val="2152191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501650" y="230188"/>
            <a:ext cx="9036050" cy="960437"/>
          </a:xfrm>
          <a:prstGeom prst="rect">
            <a:avLst/>
          </a:prstGeom>
        </p:spPr>
        <p:txBody>
          <a:bodyPr vert="horz"/>
          <a:lstStyle/>
          <a:p>
            <a:r>
              <a:rPr lang="nl-BE"/>
              <a:t>Titelstijl van model bewerken</a:t>
            </a:r>
            <a:endParaRPr lang="nl-NL"/>
          </a:p>
        </p:txBody>
      </p:sp>
      <p:sp>
        <p:nvSpPr>
          <p:cNvPr id="3" name="Tijdelijke aanduiding voor verticale tekst 2"/>
          <p:cNvSpPr>
            <a:spLocks noGrp="1"/>
          </p:cNvSpPr>
          <p:nvPr>
            <p:ph type="body" orient="vert" idx="1"/>
          </p:nvPr>
        </p:nvSpPr>
        <p:spPr>
          <a:xfrm>
            <a:off x="501650" y="1344613"/>
            <a:ext cx="9036050" cy="3802062"/>
          </a:xfrm>
          <a:prstGeom prst="rect">
            <a:avLst/>
          </a:prstGeom>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Tree>
    <p:extLst>
      <p:ext uri="{BB962C8B-B14F-4D97-AF65-F5344CB8AC3E}">
        <p14:creationId xmlns:p14="http://schemas.microsoft.com/office/powerpoint/2010/main" val="1131640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278688" y="230188"/>
            <a:ext cx="2259012" cy="4916487"/>
          </a:xfrm>
          <a:prstGeom prst="rect">
            <a:avLst/>
          </a:prstGeom>
        </p:spPr>
        <p:txBody>
          <a:bodyPr vert="eaVert"/>
          <a:lstStyle/>
          <a:p>
            <a:r>
              <a:rPr lang="nl-BE"/>
              <a:t>Titelstijl van model bewerken</a:t>
            </a:r>
            <a:endParaRPr lang="nl-NL"/>
          </a:p>
        </p:txBody>
      </p:sp>
      <p:sp>
        <p:nvSpPr>
          <p:cNvPr id="3" name="Tijdelijke aanduiding voor verticale tekst 2"/>
          <p:cNvSpPr>
            <a:spLocks noGrp="1"/>
          </p:cNvSpPr>
          <p:nvPr>
            <p:ph type="body" orient="vert" idx="1"/>
          </p:nvPr>
        </p:nvSpPr>
        <p:spPr>
          <a:xfrm>
            <a:off x="501650" y="230188"/>
            <a:ext cx="6624638" cy="4916487"/>
          </a:xfrm>
          <a:prstGeom prst="rect">
            <a:avLst/>
          </a:prstGeom>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Tree>
    <p:extLst>
      <p:ext uri="{BB962C8B-B14F-4D97-AF65-F5344CB8AC3E}">
        <p14:creationId xmlns:p14="http://schemas.microsoft.com/office/powerpoint/2010/main" val="2706687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01650" y="230188"/>
            <a:ext cx="9036050" cy="960437"/>
          </a:xfrm>
          <a:prstGeom prst="rect">
            <a:avLst/>
          </a:prstGeom>
        </p:spPr>
        <p:txBody>
          <a:bodyPr vert="horz"/>
          <a:lstStyle/>
          <a:p>
            <a:r>
              <a:rPr lang="nl-BE"/>
              <a:t>Titelstijl van model bewerken</a:t>
            </a:r>
            <a:endParaRPr lang="nl-NL"/>
          </a:p>
        </p:txBody>
      </p:sp>
      <p:sp>
        <p:nvSpPr>
          <p:cNvPr id="3" name="Tijdelijke aanduiding voor inhoud 2"/>
          <p:cNvSpPr>
            <a:spLocks noGrp="1"/>
          </p:cNvSpPr>
          <p:nvPr>
            <p:ph idx="1"/>
          </p:nvPr>
        </p:nvSpPr>
        <p:spPr>
          <a:xfrm>
            <a:off x="501650" y="1344613"/>
            <a:ext cx="9036050" cy="3802062"/>
          </a:xfrm>
          <a:prstGeom prst="rect">
            <a:avLst/>
          </a:prstGeom>
        </p:spPr>
        <p:txBody>
          <a:bodyPr vert="horz"/>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Tree>
    <p:extLst>
      <p:ext uri="{BB962C8B-B14F-4D97-AF65-F5344CB8AC3E}">
        <p14:creationId xmlns:p14="http://schemas.microsoft.com/office/powerpoint/2010/main" val="399471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93750" y="3702050"/>
            <a:ext cx="8532813" cy="1144588"/>
          </a:xfrm>
          <a:prstGeom prst="rect">
            <a:avLst/>
          </a:prstGeom>
        </p:spPr>
        <p:txBody>
          <a:bodyPr vert="horz" anchor="t"/>
          <a:lstStyle>
            <a:lvl1pPr algn="l">
              <a:defRPr sz="4000" b="1" cap="all"/>
            </a:lvl1pPr>
          </a:lstStyle>
          <a:p>
            <a:r>
              <a:rPr lang="nl-BE"/>
              <a:t>Titelstijl van model bewerken</a:t>
            </a:r>
            <a:endParaRPr lang="nl-NL"/>
          </a:p>
        </p:txBody>
      </p:sp>
      <p:sp>
        <p:nvSpPr>
          <p:cNvPr id="3" name="Tijdelijke aanduiding voor tekst 2"/>
          <p:cNvSpPr>
            <a:spLocks noGrp="1"/>
          </p:cNvSpPr>
          <p:nvPr>
            <p:ph type="body" idx="1"/>
          </p:nvPr>
        </p:nvSpPr>
        <p:spPr>
          <a:xfrm>
            <a:off x="793750" y="2441575"/>
            <a:ext cx="8532813" cy="12604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Klik om de tekststijl van het model te bewerken</a:t>
            </a:r>
          </a:p>
        </p:txBody>
      </p:sp>
    </p:spTree>
    <p:extLst>
      <p:ext uri="{BB962C8B-B14F-4D97-AF65-F5344CB8AC3E}">
        <p14:creationId xmlns:p14="http://schemas.microsoft.com/office/powerpoint/2010/main" val="459244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501650" y="230188"/>
            <a:ext cx="9036050" cy="960437"/>
          </a:xfrm>
          <a:prstGeom prst="rect">
            <a:avLst/>
          </a:prstGeom>
        </p:spPr>
        <p:txBody>
          <a:bodyPr vert="horz"/>
          <a:lstStyle/>
          <a:p>
            <a:r>
              <a:rPr lang="nl-BE"/>
              <a:t>Titelstijl van model bewerken</a:t>
            </a:r>
            <a:endParaRPr lang="nl-NL"/>
          </a:p>
        </p:txBody>
      </p:sp>
      <p:sp>
        <p:nvSpPr>
          <p:cNvPr id="3" name="Tijdelijke aanduiding voor inhoud 2"/>
          <p:cNvSpPr>
            <a:spLocks noGrp="1"/>
          </p:cNvSpPr>
          <p:nvPr>
            <p:ph sz="half" idx="1"/>
          </p:nvPr>
        </p:nvSpPr>
        <p:spPr>
          <a:xfrm>
            <a:off x="501650" y="1344613"/>
            <a:ext cx="4441825" cy="380206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inhoud 3"/>
          <p:cNvSpPr>
            <a:spLocks noGrp="1"/>
          </p:cNvSpPr>
          <p:nvPr>
            <p:ph sz="half" idx="2"/>
          </p:nvPr>
        </p:nvSpPr>
        <p:spPr>
          <a:xfrm>
            <a:off x="5095875" y="1344613"/>
            <a:ext cx="4441825" cy="380206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Tree>
    <p:extLst>
      <p:ext uri="{BB962C8B-B14F-4D97-AF65-F5344CB8AC3E}">
        <p14:creationId xmlns:p14="http://schemas.microsoft.com/office/powerpoint/2010/main" val="1458445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01650" y="230188"/>
            <a:ext cx="9036050" cy="960437"/>
          </a:xfrm>
          <a:prstGeom prst="rect">
            <a:avLst/>
          </a:prstGeom>
        </p:spPr>
        <p:txBody>
          <a:bodyPr vert="horz"/>
          <a:lstStyle>
            <a:lvl1pPr>
              <a:defRPr/>
            </a:lvl1pPr>
          </a:lstStyle>
          <a:p>
            <a:r>
              <a:rPr lang="nl-BE"/>
              <a:t>Titelstijl van model bewerken</a:t>
            </a:r>
            <a:endParaRPr lang="nl-NL"/>
          </a:p>
        </p:txBody>
      </p:sp>
      <p:sp>
        <p:nvSpPr>
          <p:cNvPr id="3" name="Tijdelijke aanduiding voor tekst 2"/>
          <p:cNvSpPr>
            <a:spLocks noGrp="1"/>
          </p:cNvSpPr>
          <p:nvPr>
            <p:ph type="body" idx="1"/>
          </p:nvPr>
        </p:nvSpPr>
        <p:spPr>
          <a:xfrm>
            <a:off x="501650" y="1289050"/>
            <a:ext cx="4435475" cy="538163"/>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4" name="Tijdelijke aanduiding voor inhoud 3"/>
          <p:cNvSpPr>
            <a:spLocks noGrp="1"/>
          </p:cNvSpPr>
          <p:nvPr>
            <p:ph sz="half" idx="2"/>
          </p:nvPr>
        </p:nvSpPr>
        <p:spPr>
          <a:xfrm>
            <a:off x="501650" y="1827213"/>
            <a:ext cx="4435475" cy="3319462"/>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Tijdelijke aanduiding voor tekst 4"/>
          <p:cNvSpPr>
            <a:spLocks noGrp="1"/>
          </p:cNvSpPr>
          <p:nvPr>
            <p:ph type="body" sz="quarter" idx="3"/>
          </p:nvPr>
        </p:nvSpPr>
        <p:spPr>
          <a:xfrm>
            <a:off x="5100638" y="1289050"/>
            <a:ext cx="4437062" cy="538163"/>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6" name="Tijdelijke aanduiding voor inhoud 5"/>
          <p:cNvSpPr>
            <a:spLocks noGrp="1"/>
          </p:cNvSpPr>
          <p:nvPr>
            <p:ph sz="quarter" idx="4"/>
          </p:nvPr>
        </p:nvSpPr>
        <p:spPr>
          <a:xfrm>
            <a:off x="5100638" y="1827213"/>
            <a:ext cx="4437062" cy="3319462"/>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Tree>
    <p:extLst>
      <p:ext uri="{BB962C8B-B14F-4D97-AF65-F5344CB8AC3E}">
        <p14:creationId xmlns:p14="http://schemas.microsoft.com/office/powerpoint/2010/main" val="2974651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501650" y="230188"/>
            <a:ext cx="9036050" cy="960437"/>
          </a:xfrm>
          <a:prstGeom prst="rect">
            <a:avLst/>
          </a:prstGeom>
        </p:spPr>
        <p:txBody>
          <a:bodyPr vert="horz"/>
          <a:lstStyle/>
          <a:p>
            <a:r>
              <a:rPr lang="nl-BE"/>
              <a:t>Titelstijl van model bewerken</a:t>
            </a:r>
            <a:endParaRPr lang="nl-NL"/>
          </a:p>
        </p:txBody>
      </p:sp>
    </p:spTree>
    <p:extLst>
      <p:ext uri="{BB962C8B-B14F-4D97-AF65-F5344CB8AC3E}">
        <p14:creationId xmlns:p14="http://schemas.microsoft.com/office/powerpoint/2010/main" val="2243428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579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01650" y="228600"/>
            <a:ext cx="3303588" cy="976313"/>
          </a:xfrm>
          <a:prstGeom prst="rect">
            <a:avLst/>
          </a:prstGeom>
        </p:spPr>
        <p:txBody>
          <a:bodyPr vert="horz" anchor="b"/>
          <a:lstStyle>
            <a:lvl1pPr algn="l">
              <a:defRPr sz="2000" b="1"/>
            </a:lvl1pPr>
          </a:lstStyle>
          <a:p>
            <a:r>
              <a:rPr lang="nl-BE"/>
              <a:t>Titelstijl van model bewerken</a:t>
            </a:r>
            <a:endParaRPr lang="nl-NL"/>
          </a:p>
        </p:txBody>
      </p:sp>
      <p:sp>
        <p:nvSpPr>
          <p:cNvPr id="3" name="Tijdelijke aanduiding voor inhoud 2"/>
          <p:cNvSpPr>
            <a:spLocks noGrp="1"/>
          </p:cNvSpPr>
          <p:nvPr>
            <p:ph idx="1"/>
          </p:nvPr>
        </p:nvSpPr>
        <p:spPr>
          <a:xfrm>
            <a:off x="3925888" y="228600"/>
            <a:ext cx="5611812" cy="491807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tekst 3"/>
          <p:cNvSpPr>
            <a:spLocks noGrp="1"/>
          </p:cNvSpPr>
          <p:nvPr>
            <p:ph type="body" sz="half" idx="2"/>
          </p:nvPr>
        </p:nvSpPr>
        <p:spPr>
          <a:xfrm>
            <a:off x="501650" y="1204913"/>
            <a:ext cx="3303588" cy="3941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Tree>
    <p:extLst>
      <p:ext uri="{BB962C8B-B14F-4D97-AF65-F5344CB8AC3E}">
        <p14:creationId xmlns:p14="http://schemas.microsoft.com/office/powerpoint/2010/main" val="2610544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68500" y="4032250"/>
            <a:ext cx="6022975" cy="476250"/>
          </a:xfrm>
          <a:prstGeom prst="rect">
            <a:avLst/>
          </a:prstGeom>
        </p:spPr>
        <p:txBody>
          <a:bodyPr vert="horz" anchor="b"/>
          <a:lstStyle>
            <a:lvl1pPr algn="l">
              <a:defRPr sz="2000" b="1"/>
            </a:lvl1pPr>
          </a:lstStyle>
          <a:p>
            <a:r>
              <a:rPr lang="nl-BE"/>
              <a:t>Titelstijl van model bewerken</a:t>
            </a:r>
            <a:endParaRPr lang="nl-NL"/>
          </a:p>
        </p:txBody>
      </p:sp>
      <p:sp>
        <p:nvSpPr>
          <p:cNvPr id="3" name="Tijdelijke aanduiding voor afbeelding 2"/>
          <p:cNvSpPr>
            <a:spLocks noGrp="1"/>
          </p:cNvSpPr>
          <p:nvPr>
            <p:ph type="pic" idx="1"/>
          </p:nvPr>
        </p:nvSpPr>
        <p:spPr>
          <a:xfrm>
            <a:off x="1968500" y="514350"/>
            <a:ext cx="6022975" cy="345757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968500" y="4508500"/>
            <a:ext cx="6022975" cy="6762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Tree>
    <p:extLst>
      <p:ext uri="{BB962C8B-B14F-4D97-AF65-F5344CB8AC3E}">
        <p14:creationId xmlns:p14="http://schemas.microsoft.com/office/powerpoint/2010/main" val="3120129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122"/>
          <p:cNvSpPr>
            <a:spLocks noChangeArrowheads="1"/>
          </p:cNvSpPr>
          <p:nvPr userDrawn="1"/>
        </p:nvSpPr>
        <p:spPr bwMode="auto">
          <a:xfrm>
            <a:off x="0" y="0"/>
            <a:ext cx="771203" cy="5761038"/>
          </a:xfrm>
          <a:prstGeom prst="rect">
            <a:avLst/>
          </a:prstGeom>
          <a:solidFill>
            <a:srgbClr val="99FF07"/>
          </a:solidFill>
          <a:ln>
            <a:noFill/>
          </a:ln>
          <a:effectLst/>
        </p:spPr>
        <p:txBody>
          <a:bodyPr wrap="none" anchor="ctr"/>
          <a:lstStyle/>
          <a:p>
            <a:pPr algn="ctr"/>
            <a:endParaRPr lang="nl-NL">
              <a:latin typeface="Times"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rtl="0" fontAlgn="base">
        <a:spcBef>
          <a:spcPct val="0"/>
        </a:spcBef>
        <a:spcAft>
          <a:spcPct val="0"/>
        </a:spcAft>
        <a:defRPr sz="2000">
          <a:solidFill>
            <a:schemeClr val="tx2"/>
          </a:solidFill>
          <a:latin typeface="+mj-lt"/>
          <a:ea typeface="+mj-ea"/>
          <a:cs typeface="+mj-cs"/>
        </a:defRPr>
      </a:lvl1pPr>
      <a:lvl2pPr algn="r" rtl="0" fontAlgn="base">
        <a:spcBef>
          <a:spcPct val="0"/>
        </a:spcBef>
        <a:spcAft>
          <a:spcPct val="0"/>
        </a:spcAft>
        <a:defRPr sz="2000">
          <a:solidFill>
            <a:schemeClr val="tx2"/>
          </a:solidFill>
          <a:latin typeface="Verdana" charset="0"/>
          <a:ea typeface="ＭＳ Ｐゴシック" charset="0"/>
          <a:cs typeface="ＭＳ Ｐゴシック" charset="0"/>
        </a:defRPr>
      </a:lvl2pPr>
      <a:lvl3pPr algn="r" rtl="0" fontAlgn="base">
        <a:spcBef>
          <a:spcPct val="0"/>
        </a:spcBef>
        <a:spcAft>
          <a:spcPct val="0"/>
        </a:spcAft>
        <a:defRPr sz="2000">
          <a:solidFill>
            <a:schemeClr val="tx2"/>
          </a:solidFill>
          <a:latin typeface="Verdana" charset="0"/>
          <a:ea typeface="ＭＳ Ｐゴシック" charset="0"/>
          <a:cs typeface="ＭＳ Ｐゴシック" charset="0"/>
        </a:defRPr>
      </a:lvl3pPr>
      <a:lvl4pPr algn="r" rtl="0" fontAlgn="base">
        <a:spcBef>
          <a:spcPct val="0"/>
        </a:spcBef>
        <a:spcAft>
          <a:spcPct val="0"/>
        </a:spcAft>
        <a:defRPr sz="2000">
          <a:solidFill>
            <a:schemeClr val="tx2"/>
          </a:solidFill>
          <a:latin typeface="Verdana" charset="0"/>
          <a:ea typeface="ＭＳ Ｐゴシック" charset="0"/>
          <a:cs typeface="ＭＳ Ｐゴシック" charset="0"/>
        </a:defRPr>
      </a:lvl4pPr>
      <a:lvl5pPr algn="r" rtl="0" fontAlgn="base">
        <a:spcBef>
          <a:spcPct val="0"/>
        </a:spcBef>
        <a:spcAft>
          <a:spcPct val="0"/>
        </a:spcAft>
        <a:defRPr sz="2000">
          <a:solidFill>
            <a:schemeClr val="tx2"/>
          </a:solidFill>
          <a:latin typeface="Verdana" charset="0"/>
          <a:ea typeface="ＭＳ Ｐゴシック" charset="0"/>
          <a:cs typeface="ＭＳ Ｐゴシック" charset="0"/>
        </a:defRPr>
      </a:lvl5pPr>
      <a:lvl6pPr marL="457200" algn="r" rtl="0" fontAlgn="base">
        <a:spcBef>
          <a:spcPct val="0"/>
        </a:spcBef>
        <a:spcAft>
          <a:spcPct val="0"/>
        </a:spcAft>
        <a:defRPr sz="2000">
          <a:solidFill>
            <a:schemeClr val="tx2"/>
          </a:solidFill>
          <a:latin typeface="Verdana" charset="0"/>
          <a:ea typeface="ＭＳ Ｐゴシック" charset="0"/>
          <a:cs typeface="ＭＳ Ｐゴシック" charset="0"/>
        </a:defRPr>
      </a:lvl6pPr>
      <a:lvl7pPr marL="914400" algn="r" rtl="0" fontAlgn="base">
        <a:spcBef>
          <a:spcPct val="0"/>
        </a:spcBef>
        <a:spcAft>
          <a:spcPct val="0"/>
        </a:spcAft>
        <a:defRPr sz="2000">
          <a:solidFill>
            <a:schemeClr val="tx2"/>
          </a:solidFill>
          <a:latin typeface="Verdana" charset="0"/>
          <a:ea typeface="ＭＳ Ｐゴシック" charset="0"/>
          <a:cs typeface="ＭＳ Ｐゴシック" charset="0"/>
        </a:defRPr>
      </a:lvl7pPr>
      <a:lvl8pPr marL="1371600" algn="r" rtl="0" fontAlgn="base">
        <a:spcBef>
          <a:spcPct val="0"/>
        </a:spcBef>
        <a:spcAft>
          <a:spcPct val="0"/>
        </a:spcAft>
        <a:defRPr sz="2000">
          <a:solidFill>
            <a:schemeClr val="tx2"/>
          </a:solidFill>
          <a:latin typeface="Verdana" charset="0"/>
          <a:ea typeface="ＭＳ Ｐゴシック" charset="0"/>
          <a:cs typeface="ＭＳ Ｐゴシック" charset="0"/>
        </a:defRPr>
      </a:lvl8pPr>
      <a:lvl9pPr marL="1828800" algn="r" rtl="0" fontAlgn="base">
        <a:spcBef>
          <a:spcPct val="0"/>
        </a:spcBef>
        <a:spcAft>
          <a:spcPct val="0"/>
        </a:spcAft>
        <a:defRPr sz="2000">
          <a:solidFill>
            <a:schemeClr val="tx2"/>
          </a:solidFill>
          <a:latin typeface="Verdana"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07C3AF4-5422-361B-08C0-F65F875D02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08662" y="2595419"/>
            <a:ext cx="4730688" cy="3152738"/>
          </a:xfrm>
          <a:prstGeom prst="rect">
            <a:avLst/>
          </a:prstGeom>
        </p:spPr>
      </p:pic>
      <p:pic>
        <p:nvPicPr>
          <p:cNvPr id="5" name="Afbeelding 4">
            <a:extLst>
              <a:ext uri="{FF2B5EF4-FFF2-40B4-BE49-F238E27FC236}">
                <a16:creationId xmlns:a16="http://schemas.microsoft.com/office/drawing/2014/main" id="{1044710A-C9A6-A7E5-5161-321F77DB67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1203" y="-12882"/>
            <a:ext cx="3240584" cy="5761038"/>
          </a:xfrm>
          <a:prstGeom prst="rect">
            <a:avLst/>
          </a:prstGeom>
        </p:spPr>
      </p:pic>
      <p:sp>
        <p:nvSpPr>
          <p:cNvPr id="6" name="Text Box 8"/>
          <p:cNvSpPr txBox="1">
            <a:spLocks noChangeArrowheads="1"/>
          </p:cNvSpPr>
          <p:nvPr/>
        </p:nvSpPr>
        <p:spPr bwMode="auto">
          <a:xfrm>
            <a:off x="771203" y="0"/>
            <a:ext cx="9268147" cy="736743"/>
          </a:xfrm>
          <a:prstGeom prst="rect">
            <a:avLst/>
          </a:prstGeom>
          <a:solidFill>
            <a:srgbClr val="6CB805">
              <a:alpha val="58000"/>
            </a:srgbClr>
          </a:solidFill>
          <a:ln>
            <a:noFill/>
          </a:ln>
        </p:spPr>
        <p:txBody>
          <a:bodyPr/>
          <a:lstStyle/>
          <a:p>
            <a:pPr algn="r"/>
            <a:r>
              <a:rPr lang="nl-NL" sz="3800" dirty="0" err="1">
                <a:solidFill>
                  <a:schemeClr val="bg1"/>
                </a:solidFill>
                <a:latin typeface="Mathlete Bulky" pitchFamily="2" charset="0"/>
              </a:rPr>
              <a:t>Koerknallen</a:t>
            </a:r>
            <a:r>
              <a:rPr lang="nl-NL" sz="3800" dirty="0">
                <a:solidFill>
                  <a:schemeClr val="bg1"/>
                </a:solidFill>
                <a:latin typeface="Mathlete Bulky" pitchFamily="2" charset="0"/>
              </a:rPr>
              <a:t>: natuurrijke wildernis in je tuin</a:t>
            </a:r>
          </a:p>
        </p:txBody>
      </p:sp>
      <p:sp>
        <p:nvSpPr>
          <p:cNvPr id="8" name="Tekstvak 7"/>
          <p:cNvSpPr txBox="1"/>
          <p:nvPr/>
        </p:nvSpPr>
        <p:spPr>
          <a:xfrm>
            <a:off x="8820792" y="4032647"/>
            <a:ext cx="1239443" cy="400110"/>
          </a:xfrm>
          <a:prstGeom prst="rect">
            <a:avLst/>
          </a:prstGeom>
          <a:solidFill>
            <a:srgbClr val="6CB805">
              <a:alpha val="67000"/>
            </a:srgbClr>
          </a:solidFill>
        </p:spPr>
        <p:txBody>
          <a:bodyPr wrap="none" rtlCol="0">
            <a:spAutoFit/>
          </a:bodyPr>
          <a:lstStyle/>
          <a:p>
            <a:pPr algn="r"/>
            <a:r>
              <a:rPr lang="nl-NL" sz="2000" b="1">
                <a:solidFill>
                  <a:schemeClr val="bg1"/>
                </a:solidFill>
                <a:latin typeface="Abadi MT Condensed Light" panose="020B0306030101010103" pitchFamily="34" charset="77"/>
              </a:rPr>
              <a:t>13 10 2022</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59580" y="5291164"/>
            <a:ext cx="9279770" cy="469874"/>
          </a:xfrm>
          <a:prstGeom prst="rect">
            <a:avLst/>
          </a:prstGeom>
          <a:solidFill>
            <a:srgbClr val="6CB805">
              <a:alpha val="60000"/>
            </a:srgbClr>
          </a:solidFill>
        </p:spPr>
        <p:txBody>
          <a:bodyPr wrap="square" lIns="99569" tIns="49785" rIns="99569" bIns="49785" rtlCol="0">
            <a:spAutoFit/>
          </a:bodyPr>
          <a:lstStyle/>
          <a:p>
            <a:pPr algn="r"/>
            <a:r>
              <a:rPr lang="nl-NL" sz="2400" dirty="0" err="1">
                <a:solidFill>
                  <a:srgbClr val="FFFFFF"/>
                </a:solidFill>
                <a:latin typeface="Abadi MT Condensed Light"/>
                <a:cs typeface="Abadi MT Condensed Light"/>
              </a:rPr>
              <a:t>koerknal</a:t>
            </a:r>
            <a:r>
              <a:rPr lang="nl-NL" sz="2400" dirty="0">
                <a:solidFill>
                  <a:srgbClr val="FFFFFF"/>
                </a:solidFill>
                <a:latin typeface="Abadi MT Condensed Light"/>
                <a:cs typeface="Abadi MT Condensed Light"/>
              </a:rPr>
              <a:t> na ontharding</a:t>
            </a:r>
          </a:p>
        </p:txBody>
      </p:sp>
      <p:sp>
        <p:nvSpPr>
          <p:cNvPr id="6" name="Tekstvak 5">
            <a:extLst>
              <a:ext uri="{FF2B5EF4-FFF2-40B4-BE49-F238E27FC236}">
                <a16:creationId xmlns:a16="http://schemas.microsoft.com/office/drawing/2014/main" id="{9DE52F68-8EDF-A9BB-8965-A98A28378C1C}"/>
              </a:ext>
            </a:extLst>
          </p:cNvPr>
          <p:cNvSpPr txBox="1"/>
          <p:nvPr/>
        </p:nvSpPr>
        <p:spPr>
          <a:xfrm>
            <a:off x="992558" y="75156"/>
            <a:ext cx="1732888" cy="461665"/>
          </a:xfrm>
          <a:prstGeom prst="rect">
            <a:avLst/>
          </a:prstGeom>
          <a:noFill/>
        </p:spPr>
        <p:txBody>
          <a:bodyPr wrap="square" rtlCol="0">
            <a:spAutoFit/>
          </a:bodyPr>
          <a:lstStyle/>
          <a:p>
            <a:pPr marL="342900" lvl="0" indent="-342900">
              <a:buFont typeface="Arial" panose="020B0604020202020204" pitchFamily="34" charset="0"/>
              <a:buChar char="•"/>
              <a:tabLst>
                <a:tab pos="457200" algn="l"/>
              </a:tabLst>
            </a:pPr>
            <a:r>
              <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rPr>
              <a:t>Plantadvies </a:t>
            </a:r>
          </a:p>
        </p:txBody>
      </p:sp>
      <p:pic>
        <p:nvPicPr>
          <p:cNvPr id="1026" name="Picture 2">
            <a:extLst>
              <a:ext uri="{FF2B5EF4-FFF2-40B4-BE49-F238E27FC236}">
                <a16:creationId xmlns:a16="http://schemas.microsoft.com/office/drawing/2014/main" id="{1116D3A9-98BC-3A27-F524-36B546DB281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18408" y="13922"/>
            <a:ext cx="6809173" cy="5244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544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59580" y="5291164"/>
            <a:ext cx="9279770" cy="469874"/>
          </a:xfrm>
          <a:prstGeom prst="rect">
            <a:avLst/>
          </a:prstGeom>
          <a:solidFill>
            <a:srgbClr val="6CB805">
              <a:alpha val="60000"/>
            </a:srgbClr>
          </a:solidFill>
        </p:spPr>
        <p:txBody>
          <a:bodyPr wrap="square" lIns="99569" tIns="49785" rIns="99569" bIns="49785" rtlCol="0">
            <a:spAutoFit/>
          </a:bodyPr>
          <a:lstStyle/>
          <a:p>
            <a:pPr algn="r"/>
            <a:r>
              <a:rPr lang="nl-NL" sz="2400" dirty="0" err="1">
                <a:solidFill>
                  <a:srgbClr val="FFFFFF"/>
                </a:solidFill>
                <a:latin typeface="Abadi MT Condensed Light"/>
                <a:cs typeface="Abadi MT Condensed Light"/>
              </a:rPr>
              <a:t>koerknal</a:t>
            </a:r>
            <a:r>
              <a:rPr lang="nl-NL" sz="2400" dirty="0">
                <a:solidFill>
                  <a:srgbClr val="FFFFFF"/>
                </a:solidFill>
                <a:latin typeface="Abadi MT Condensed Light"/>
                <a:cs typeface="Abadi MT Condensed Light"/>
              </a:rPr>
              <a:t> na ontharding</a:t>
            </a:r>
          </a:p>
        </p:txBody>
      </p:sp>
      <p:sp>
        <p:nvSpPr>
          <p:cNvPr id="2" name="Tekstvak 1">
            <a:extLst>
              <a:ext uri="{FF2B5EF4-FFF2-40B4-BE49-F238E27FC236}">
                <a16:creationId xmlns:a16="http://schemas.microsoft.com/office/drawing/2014/main" id="{56F0B7AF-ED4D-3447-C65A-C73C07204466}"/>
              </a:ext>
            </a:extLst>
          </p:cNvPr>
          <p:cNvSpPr txBox="1"/>
          <p:nvPr/>
        </p:nvSpPr>
        <p:spPr>
          <a:xfrm>
            <a:off x="992557" y="75156"/>
            <a:ext cx="9046793" cy="5262979"/>
          </a:xfrm>
          <a:prstGeom prst="rect">
            <a:avLst/>
          </a:prstGeom>
          <a:noFill/>
        </p:spPr>
        <p:txBody>
          <a:bodyPr wrap="square" rtlCol="0">
            <a:spAutoFit/>
          </a:bodyPr>
          <a:lstStyle/>
          <a:p>
            <a:pPr marL="342900" lvl="0" indent="-342900">
              <a:buFont typeface="Arial" panose="020B0604020202020204" pitchFamily="34" charset="0"/>
              <a:buChar char="•"/>
              <a:tabLst>
                <a:tab pos="457200" algn="l"/>
              </a:tabLst>
            </a:pPr>
            <a:r>
              <a:rPr lang="nl-BE" sz="2400" b="0" dirty="0">
                <a:latin typeface="Abadi MT Condensed Light" panose="020B0306030101010103" pitchFamily="34" charset="77"/>
                <a:ea typeface="Times New Roman" panose="02020603050405020304" pitchFamily="18" charset="0"/>
                <a:cs typeface="Arial" panose="020B0604020202020204" pitchFamily="34" charset="0"/>
              </a:rPr>
              <a:t>P</a:t>
            </a:r>
            <a:r>
              <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rPr>
              <a:t>lant en zaai voor 70 % inheemse beplanting bomen, struiken, klimplanten, wilde bloemen…</a:t>
            </a:r>
          </a:p>
          <a:p>
            <a:pPr marL="342900" lvl="0" indent="-342900">
              <a:buFont typeface="Arial" panose="020B0604020202020204" pitchFamily="34" charset="0"/>
              <a:buChar char="•"/>
              <a:tabLst>
                <a:tab pos="457200" algn="l"/>
              </a:tabLst>
            </a:pPr>
            <a:endParaRPr lang="nl-BE" sz="2400" b="0" dirty="0">
              <a:latin typeface="Abadi MT Condensed Light" panose="020B0306030101010103" pitchFamily="34" charset="77"/>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tabLst>
                <a:tab pos="457200" algn="l"/>
              </a:tabLst>
            </a:pPr>
            <a:endPar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tabLst>
                <a:tab pos="457200" algn="l"/>
              </a:tabLst>
            </a:pPr>
            <a:endParaRPr lang="nl-BE" sz="2400" b="0" dirty="0">
              <a:latin typeface="Abadi MT Condensed Light" panose="020B0306030101010103" pitchFamily="34" charset="77"/>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tabLst>
                <a:tab pos="457200" algn="l"/>
              </a:tabLst>
            </a:pPr>
            <a:endPar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tabLst>
                <a:tab pos="457200" algn="l"/>
              </a:tabLst>
            </a:pPr>
            <a:endParaRPr lang="nl-BE" sz="2400" b="0" dirty="0">
              <a:latin typeface="Abadi MT Condensed Light" panose="020B0306030101010103" pitchFamily="34" charset="77"/>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tabLst>
                <a:tab pos="457200" algn="l"/>
              </a:tabLst>
            </a:pPr>
            <a:endPar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tabLst>
                <a:tab pos="457200" algn="l"/>
              </a:tabLst>
            </a:pPr>
            <a:endParaRPr lang="nl-BE" sz="2400" b="0" dirty="0">
              <a:latin typeface="Abadi MT Condensed Light" panose="020B0306030101010103" pitchFamily="34" charset="77"/>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tabLst>
                <a:tab pos="457200" algn="l"/>
              </a:tabLst>
            </a:pPr>
            <a:endPar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tabLst>
                <a:tab pos="457200" algn="l"/>
              </a:tabLst>
            </a:pPr>
            <a:endParaRPr lang="nl-BE" sz="2400" b="0" dirty="0">
              <a:latin typeface="Abadi MT Condensed Light" panose="020B0306030101010103" pitchFamily="34" charset="77"/>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tabLst>
                <a:tab pos="457200" algn="l"/>
              </a:tabLst>
            </a:pPr>
            <a:endPar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endParaRPr>
          </a:p>
          <a:p>
            <a:pPr lvl="0">
              <a:tabLst>
                <a:tab pos="457200" algn="l"/>
              </a:tabLst>
            </a:pPr>
            <a:r>
              <a:rPr lang="nl-BE" sz="1800" b="0" dirty="0">
                <a:latin typeface="Abadi MT Condensed Light" panose="020B0306030101010103" pitchFamily="34" charset="77"/>
                <a:ea typeface="Times New Roman" panose="02020603050405020304" pitchFamily="18" charset="0"/>
                <a:cs typeface="Arial" panose="020B0604020202020204" pitchFamily="34" charset="0"/>
              </a:rPr>
              <a:t>Gele cornoelje</a:t>
            </a:r>
          </a:p>
          <a:p>
            <a:pPr lvl="0">
              <a:tabLst>
                <a:tab pos="457200" algn="l"/>
              </a:tabLst>
            </a:pPr>
            <a:r>
              <a:rPr lang="nl-BE" sz="1800" b="0" dirty="0">
                <a:effectLst/>
                <a:latin typeface="Abadi MT Condensed Light" panose="020B0306030101010103" pitchFamily="34" charset="77"/>
                <a:ea typeface="Times New Roman" panose="02020603050405020304" pitchFamily="18" charset="0"/>
                <a:cs typeface="Arial" panose="020B0604020202020204" pitchFamily="34" charset="0"/>
              </a:rPr>
              <a:t>Cornus mas</a:t>
            </a:r>
          </a:p>
        </p:txBody>
      </p:sp>
      <p:pic>
        <p:nvPicPr>
          <p:cNvPr id="4" name="Afbeelding 3">
            <a:extLst>
              <a:ext uri="{FF2B5EF4-FFF2-40B4-BE49-F238E27FC236}">
                <a16:creationId xmlns:a16="http://schemas.microsoft.com/office/drawing/2014/main" id="{9EA14A58-F0AE-6626-0BC0-5182A72D00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64222" y="567558"/>
            <a:ext cx="7275128" cy="4723605"/>
          </a:xfrm>
          <a:prstGeom prst="rect">
            <a:avLst/>
          </a:prstGeom>
        </p:spPr>
      </p:pic>
    </p:spTree>
    <p:extLst>
      <p:ext uri="{BB962C8B-B14F-4D97-AF65-F5344CB8AC3E}">
        <p14:creationId xmlns:p14="http://schemas.microsoft.com/office/powerpoint/2010/main" val="1321759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59580" y="5291164"/>
            <a:ext cx="9279770" cy="469874"/>
          </a:xfrm>
          <a:prstGeom prst="rect">
            <a:avLst/>
          </a:prstGeom>
          <a:solidFill>
            <a:srgbClr val="6CB805">
              <a:alpha val="60000"/>
            </a:srgbClr>
          </a:solidFill>
        </p:spPr>
        <p:txBody>
          <a:bodyPr wrap="square" lIns="99569" tIns="49785" rIns="99569" bIns="49785" rtlCol="0">
            <a:spAutoFit/>
          </a:bodyPr>
          <a:lstStyle/>
          <a:p>
            <a:pPr algn="r"/>
            <a:r>
              <a:rPr lang="nl-NL" sz="2400" dirty="0" err="1">
                <a:solidFill>
                  <a:srgbClr val="FFFFFF"/>
                </a:solidFill>
                <a:latin typeface="Abadi MT Condensed Light"/>
                <a:cs typeface="Abadi MT Condensed Light"/>
              </a:rPr>
              <a:t>koerknal</a:t>
            </a:r>
            <a:r>
              <a:rPr lang="nl-NL" sz="2400" dirty="0">
                <a:solidFill>
                  <a:srgbClr val="FFFFFF"/>
                </a:solidFill>
                <a:latin typeface="Abadi MT Condensed Light"/>
                <a:cs typeface="Abadi MT Condensed Light"/>
              </a:rPr>
              <a:t> na ontharding</a:t>
            </a:r>
          </a:p>
        </p:txBody>
      </p:sp>
      <p:sp>
        <p:nvSpPr>
          <p:cNvPr id="6" name="Tekstvak 5">
            <a:extLst>
              <a:ext uri="{FF2B5EF4-FFF2-40B4-BE49-F238E27FC236}">
                <a16:creationId xmlns:a16="http://schemas.microsoft.com/office/drawing/2014/main" id="{9DE52F68-8EDF-A9BB-8965-A98A28378C1C}"/>
              </a:ext>
            </a:extLst>
          </p:cNvPr>
          <p:cNvSpPr txBox="1"/>
          <p:nvPr/>
        </p:nvSpPr>
        <p:spPr>
          <a:xfrm>
            <a:off x="992557" y="75156"/>
            <a:ext cx="9046793" cy="830997"/>
          </a:xfrm>
          <a:prstGeom prst="rect">
            <a:avLst/>
          </a:prstGeom>
          <a:noFill/>
        </p:spPr>
        <p:txBody>
          <a:bodyPr wrap="square" rtlCol="0">
            <a:spAutoFit/>
          </a:bodyPr>
          <a:lstStyle/>
          <a:p>
            <a:pPr marL="342900" lvl="0" indent="-342900">
              <a:buFont typeface="Arial" panose="020B0604020202020204" pitchFamily="34" charset="0"/>
              <a:buChar char="•"/>
              <a:tabLst>
                <a:tab pos="457200" algn="l"/>
              </a:tabLst>
            </a:pPr>
            <a:r>
              <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rPr>
              <a:t>plant en zaai voor 70 % inheemse beplanting struiken, bomen, klimplanten, wilde bloemen, varens…</a:t>
            </a:r>
          </a:p>
        </p:txBody>
      </p:sp>
      <p:sp>
        <p:nvSpPr>
          <p:cNvPr id="7" name="Tekstvak 6">
            <a:extLst>
              <a:ext uri="{FF2B5EF4-FFF2-40B4-BE49-F238E27FC236}">
                <a16:creationId xmlns:a16="http://schemas.microsoft.com/office/drawing/2014/main" id="{6D318AE8-AE9F-481D-B6B4-C89F9E928E66}"/>
              </a:ext>
            </a:extLst>
          </p:cNvPr>
          <p:cNvSpPr txBox="1"/>
          <p:nvPr/>
        </p:nvSpPr>
        <p:spPr>
          <a:xfrm>
            <a:off x="7038109" y="665019"/>
            <a:ext cx="1010213" cy="338554"/>
          </a:xfrm>
          <a:prstGeom prst="rect">
            <a:avLst/>
          </a:prstGeom>
          <a:noFill/>
        </p:spPr>
        <p:txBody>
          <a:bodyPr wrap="none" rtlCol="0">
            <a:spAutoFit/>
          </a:bodyPr>
          <a:lstStyle/>
          <a:p>
            <a:r>
              <a:rPr lang="nl-NL" dirty="0"/>
              <a:t>Foto’s?</a:t>
            </a:r>
          </a:p>
        </p:txBody>
      </p:sp>
      <p:pic>
        <p:nvPicPr>
          <p:cNvPr id="9" name="Afbeelding 8">
            <a:extLst>
              <a:ext uri="{FF2B5EF4-FFF2-40B4-BE49-F238E27FC236}">
                <a16:creationId xmlns:a16="http://schemas.microsoft.com/office/drawing/2014/main" id="{BCEBE3EB-961A-D78D-1E56-8141FF6A90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0" y="1939635"/>
            <a:ext cx="5095202" cy="3821402"/>
          </a:xfrm>
          <a:prstGeom prst="rect">
            <a:avLst/>
          </a:prstGeom>
        </p:spPr>
      </p:pic>
      <p:pic>
        <p:nvPicPr>
          <p:cNvPr id="3" name="Afbeelding 2">
            <a:extLst>
              <a:ext uri="{FF2B5EF4-FFF2-40B4-BE49-F238E27FC236}">
                <a16:creationId xmlns:a16="http://schemas.microsoft.com/office/drawing/2014/main" id="{6D6C815A-7321-3913-88B6-3995104B3A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44053" y="665019"/>
            <a:ext cx="5195297" cy="3896473"/>
          </a:xfrm>
          <a:prstGeom prst="rect">
            <a:avLst/>
          </a:prstGeom>
        </p:spPr>
      </p:pic>
      <p:sp>
        <p:nvSpPr>
          <p:cNvPr id="2" name="Tekstvak 1">
            <a:extLst>
              <a:ext uri="{FF2B5EF4-FFF2-40B4-BE49-F238E27FC236}">
                <a16:creationId xmlns:a16="http://schemas.microsoft.com/office/drawing/2014/main" id="{1A4D25C6-6D81-0C56-1D60-849D657D4E30}"/>
              </a:ext>
            </a:extLst>
          </p:cNvPr>
          <p:cNvSpPr txBox="1"/>
          <p:nvPr/>
        </p:nvSpPr>
        <p:spPr>
          <a:xfrm>
            <a:off x="6354110" y="4782023"/>
            <a:ext cx="3685240" cy="369332"/>
          </a:xfrm>
          <a:prstGeom prst="rect">
            <a:avLst/>
          </a:prstGeom>
          <a:noFill/>
        </p:spPr>
        <p:txBody>
          <a:bodyPr wrap="none" rtlCol="0">
            <a:spAutoFit/>
          </a:bodyPr>
          <a:lstStyle/>
          <a:p>
            <a:r>
              <a:rPr lang="nl-NL" sz="1800" b="0" dirty="0">
                <a:latin typeface="Abadi MT Condensed Light" panose="020B0306030101010103" pitchFamily="34" charset="77"/>
              </a:rPr>
              <a:t>Inzaai kalkrijk mengsel op puinachtige grond</a:t>
            </a:r>
          </a:p>
        </p:txBody>
      </p:sp>
    </p:spTree>
    <p:extLst>
      <p:ext uri="{BB962C8B-B14F-4D97-AF65-F5344CB8AC3E}">
        <p14:creationId xmlns:p14="http://schemas.microsoft.com/office/powerpoint/2010/main" val="951755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59580" y="5291164"/>
            <a:ext cx="9279770" cy="469874"/>
          </a:xfrm>
          <a:prstGeom prst="rect">
            <a:avLst/>
          </a:prstGeom>
          <a:solidFill>
            <a:srgbClr val="6CB805">
              <a:alpha val="60000"/>
            </a:srgbClr>
          </a:solidFill>
        </p:spPr>
        <p:txBody>
          <a:bodyPr wrap="square" lIns="99569" tIns="49785" rIns="99569" bIns="49785" rtlCol="0">
            <a:spAutoFit/>
          </a:bodyPr>
          <a:lstStyle/>
          <a:p>
            <a:pPr algn="r"/>
            <a:r>
              <a:rPr lang="nl-NL" sz="2400" dirty="0" err="1">
                <a:solidFill>
                  <a:srgbClr val="FFFFFF"/>
                </a:solidFill>
                <a:latin typeface="Abadi MT Condensed Light"/>
                <a:cs typeface="Abadi MT Condensed Light"/>
              </a:rPr>
              <a:t>koerknal</a:t>
            </a:r>
            <a:r>
              <a:rPr lang="nl-NL" sz="2400" dirty="0">
                <a:solidFill>
                  <a:srgbClr val="FFFFFF"/>
                </a:solidFill>
                <a:latin typeface="Abadi MT Condensed Light"/>
                <a:cs typeface="Abadi MT Condensed Light"/>
              </a:rPr>
              <a:t> na ontharding</a:t>
            </a:r>
          </a:p>
        </p:txBody>
      </p:sp>
      <p:sp>
        <p:nvSpPr>
          <p:cNvPr id="6" name="Tekstvak 5">
            <a:extLst>
              <a:ext uri="{FF2B5EF4-FFF2-40B4-BE49-F238E27FC236}">
                <a16:creationId xmlns:a16="http://schemas.microsoft.com/office/drawing/2014/main" id="{9DE52F68-8EDF-A9BB-8965-A98A28378C1C}"/>
              </a:ext>
            </a:extLst>
          </p:cNvPr>
          <p:cNvSpPr txBox="1"/>
          <p:nvPr/>
        </p:nvSpPr>
        <p:spPr>
          <a:xfrm>
            <a:off x="992557" y="110530"/>
            <a:ext cx="9046793" cy="2769989"/>
          </a:xfrm>
          <a:prstGeom prst="rect">
            <a:avLst/>
          </a:prstGeom>
          <a:noFill/>
        </p:spPr>
        <p:txBody>
          <a:bodyPr wrap="square" rtlCol="0">
            <a:spAutoFit/>
          </a:bodyPr>
          <a:lstStyle/>
          <a:p>
            <a:pPr marL="342900" lvl="0" indent="-342900">
              <a:buFont typeface="Arial" panose="020B0604020202020204" pitchFamily="34" charset="0"/>
              <a:buChar char="•"/>
              <a:tabLst>
                <a:tab pos="457200" algn="l"/>
              </a:tabLst>
            </a:pPr>
            <a:r>
              <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rPr>
              <a:t>zorg voor groene gevels: klimplanten als groen tapijt verkoelen je woning</a:t>
            </a:r>
          </a:p>
          <a:p>
            <a:pPr marL="3086100" lvl="6" indent="-342900">
              <a:buFont typeface="Arial" panose="020B0604020202020204" pitchFamily="34" charset="0"/>
              <a:buChar char="•"/>
              <a:tabLst>
                <a:tab pos="457200" algn="l"/>
              </a:tabLst>
            </a:pPr>
            <a:endParaRPr lang="nl-BE" sz="1800" b="0" dirty="0">
              <a:latin typeface="Abadi MT Condensed Light" panose="020B0306030101010103" pitchFamily="34" charset="77"/>
              <a:ea typeface="Times New Roman" panose="02020603050405020304" pitchFamily="18" charset="0"/>
              <a:cs typeface="Arial" panose="020B0604020202020204" pitchFamily="34" charset="0"/>
            </a:endParaRPr>
          </a:p>
          <a:p>
            <a:pPr marL="3086100" lvl="6" indent="-342900">
              <a:buFont typeface="Arial" panose="020B0604020202020204" pitchFamily="34" charset="0"/>
              <a:buChar char="•"/>
              <a:tabLst>
                <a:tab pos="457200" algn="l"/>
              </a:tabLst>
            </a:pPr>
            <a:r>
              <a:rPr lang="nl-BE" sz="1800" b="0" dirty="0">
                <a:latin typeface="Abadi MT Condensed Light" panose="020B0306030101010103" pitchFamily="34" charset="77"/>
              </a:rPr>
              <a:t>Ze b</a:t>
            </a:r>
            <a:r>
              <a:rPr lang="nl-BE" sz="1800" b="0" i="0" dirty="0">
                <a:effectLst/>
                <a:latin typeface="Abadi MT Condensed Light" panose="020B0306030101010103" pitchFamily="34" charset="77"/>
              </a:rPr>
              <a:t>eschermen het huis in de zomer tegen opwarming en houden zo het huis koel. </a:t>
            </a:r>
          </a:p>
          <a:p>
            <a:pPr marL="3086100" lvl="6" indent="-342900">
              <a:buFont typeface="Arial" panose="020B0604020202020204" pitchFamily="34" charset="0"/>
              <a:buChar char="•"/>
              <a:tabLst>
                <a:tab pos="457200" algn="l"/>
              </a:tabLst>
            </a:pPr>
            <a:r>
              <a:rPr lang="nl-BE" sz="1800" b="0" i="0" dirty="0">
                <a:effectLst/>
                <a:latin typeface="Abadi MT Condensed Light" panose="020B0306030101010103" pitchFamily="34" charset="77"/>
              </a:rPr>
              <a:t>In de winter</a:t>
            </a:r>
            <a:r>
              <a:rPr lang="nl-BE" sz="1800" b="0" dirty="0">
                <a:latin typeface="Abadi MT Condensed Light" panose="020B0306030101010103" pitchFamily="34" charset="77"/>
              </a:rPr>
              <a:t> temperen bladhoudende klimplanten </a:t>
            </a:r>
            <a:r>
              <a:rPr lang="nl-BE" sz="1800" b="0" i="0" dirty="0">
                <a:effectLst/>
                <a:latin typeface="Abadi MT Condensed Light" panose="020B0306030101010103" pitchFamily="34" charset="77"/>
              </a:rPr>
              <a:t>de wind en verminderen ze het warmteverlies van het huis. </a:t>
            </a:r>
          </a:p>
          <a:p>
            <a:pPr marL="3086100" lvl="6" indent="-342900">
              <a:buFont typeface="Arial" panose="020B0604020202020204" pitchFamily="34" charset="0"/>
              <a:buChar char="•"/>
              <a:tabLst>
                <a:tab pos="457200" algn="l"/>
              </a:tabLst>
            </a:pPr>
            <a:r>
              <a:rPr lang="nl-BE" sz="1800" b="0" dirty="0">
                <a:latin typeface="Abadi MT Condensed Light" panose="020B0306030101010103" pitchFamily="34" charset="77"/>
              </a:rPr>
              <a:t>Ze b</a:t>
            </a:r>
            <a:r>
              <a:rPr lang="nl-BE" sz="1800" b="0" i="0" dirty="0">
                <a:effectLst/>
                <a:latin typeface="Abadi MT Condensed Light" panose="020B0306030101010103" pitchFamily="34" charset="77"/>
              </a:rPr>
              <a:t>ieden aan verschillende dieren en insecten een schuilplaats, broedplaats en voedsel</a:t>
            </a:r>
            <a:endParaRPr lang="nl-BE" sz="1800" b="0" dirty="0">
              <a:effectLst/>
              <a:latin typeface="Abadi MT Condensed Light" panose="020B0306030101010103" pitchFamily="34" charset="77"/>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tabLst>
                <a:tab pos="457200" algn="l"/>
              </a:tabLst>
            </a:pPr>
            <a:endParaRPr lang="nl-BE" sz="2400" b="0" dirty="0">
              <a:latin typeface="Abadi MT Condensed Light" panose="020B0306030101010103" pitchFamily="34" charset="77"/>
              <a:ea typeface="Times New Roman" panose="02020603050405020304" pitchFamily="18" charset="0"/>
              <a:cs typeface="Arial" panose="020B0604020202020204" pitchFamily="34" charset="0"/>
            </a:endParaRPr>
          </a:p>
        </p:txBody>
      </p:sp>
      <p:pic>
        <p:nvPicPr>
          <p:cNvPr id="2" name="Afbeelding 1" descr="dsc_4133.jpg">
            <a:extLst>
              <a:ext uri="{FF2B5EF4-FFF2-40B4-BE49-F238E27FC236}">
                <a16:creationId xmlns:a16="http://schemas.microsoft.com/office/drawing/2014/main" id="{2F7FDC44-13D7-9BA1-0068-F1696301E7B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67090" y="2503934"/>
            <a:ext cx="4559635" cy="2754786"/>
          </a:xfrm>
          <a:prstGeom prst="rect">
            <a:avLst/>
          </a:prstGeom>
        </p:spPr>
      </p:pic>
      <p:pic>
        <p:nvPicPr>
          <p:cNvPr id="7" name="Afbeelding 6">
            <a:extLst>
              <a:ext uri="{FF2B5EF4-FFF2-40B4-BE49-F238E27FC236}">
                <a16:creationId xmlns:a16="http://schemas.microsoft.com/office/drawing/2014/main" id="{A9EEF410-F39D-14B3-D17E-0A407FD77576}"/>
              </a:ext>
            </a:extLst>
          </p:cNvPr>
          <p:cNvPicPr>
            <a:picLocks noChangeAspect="1"/>
          </p:cNvPicPr>
          <p:nvPr/>
        </p:nvPicPr>
        <p:blipFill>
          <a:blip r:embed="rId4"/>
          <a:stretch>
            <a:fillRect/>
          </a:stretch>
        </p:blipFill>
        <p:spPr>
          <a:xfrm>
            <a:off x="0" y="830997"/>
            <a:ext cx="3271754" cy="4930041"/>
          </a:xfrm>
          <a:prstGeom prst="rect">
            <a:avLst/>
          </a:prstGeom>
        </p:spPr>
      </p:pic>
      <p:pic>
        <p:nvPicPr>
          <p:cNvPr id="8" name="Afbeelding 7">
            <a:extLst>
              <a:ext uri="{FF2B5EF4-FFF2-40B4-BE49-F238E27FC236}">
                <a16:creationId xmlns:a16="http://schemas.microsoft.com/office/drawing/2014/main" id="{FBD39861-6001-51CC-25C2-62909C30508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09027" y="2503934"/>
            <a:ext cx="1918924" cy="3257104"/>
          </a:xfrm>
          <a:prstGeom prst="rect">
            <a:avLst/>
          </a:prstGeom>
        </p:spPr>
      </p:pic>
    </p:spTree>
    <p:extLst>
      <p:ext uri="{BB962C8B-B14F-4D97-AF65-F5344CB8AC3E}">
        <p14:creationId xmlns:p14="http://schemas.microsoft.com/office/powerpoint/2010/main" val="3288292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59580" y="5291164"/>
            <a:ext cx="9279770" cy="469874"/>
          </a:xfrm>
          <a:prstGeom prst="rect">
            <a:avLst/>
          </a:prstGeom>
          <a:solidFill>
            <a:srgbClr val="6CB805">
              <a:alpha val="60000"/>
            </a:srgbClr>
          </a:solidFill>
        </p:spPr>
        <p:txBody>
          <a:bodyPr wrap="square" lIns="99569" tIns="49785" rIns="99569" bIns="49785" rtlCol="0">
            <a:spAutoFit/>
          </a:bodyPr>
          <a:lstStyle/>
          <a:p>
            <a:pPr algn="r"/>
            <a:r>
              <a:rPr lang="nl-NL" sz="2400" dirty="0" err="1">
                <a:solidFill>
                  <a:srgbClr val="FFFFFF"/>
                </a:solidFill>
                <a:latin typeface="Abadi MT Condensed Light"/>
                <a:cs typeface="Abadi MT Condensed Light"/>
              </a:rPr>
              <a:t>koerknal</a:t>
            </a:r>
            <a:r>
              <a:rPr lang="nl-NL" sz="2400" dirty="0">
                <a:solidFill>
                  <a:srgbClr val="FFFFFF"/>
                </a:solidFill>
                <a:latin typeface="Abadi MT Condensed Light"/>
                <a:cs typeface="Abadi MT Condensed Light"/>
              </a:rPr>
              <a:t> na ontharding</a:t>
            </a:r>
          </a:p>
        </p:txBody>
      </p:sp>
      <p:sp>
        <p:nvSpPr>
          <p:cNvPr id="6" name="Tekstvak 5">
            <a:extLst>
              <a:ext uri="{FF2B5EF4-FFF2-40B4-BE49-F238E27FC236}">
                <a16:creationId xmlns:a16="http://schemas.microsoft.com/office/drawing/2014/main" id="{9DE52F68-8EDF-A9BB-8965-A98A28378C1C}"/>
              </a:ext>
            </a:extLst>
          </p:cNvPr>
          <p:cNvSpPr txBox="1"/>
          <p:nvPr/>
        </p:nvSpPr>
        <p:spPr>
          <a:xfrm>
            <a:off x="992557" y="75156"/>
            <a:ext cx="9046793" cy="1292662"/>
          </a:xfrm>
          <a:prstGeom prst="rect">
            <a:avLst/>
          </a:prstGeom>
          <a:noFill/>
        </p:spPr>
        <p:txBody>
          <a:bodyPr wrap="square" rtlCol="0">
            <a:spAutoFit/>
          </a:bodyPr>
          <a:lstStyle/>
          <a:p>
            <a:pPr marL="342900" indent="-342900">
              <a:buFont typeface="Arial" panose="020B0604020202020204" pitchFamily="34" charset="0"/>
              <a:buChar char="•"/>
              <a:tabLst>
                <a:tab pos="457200" algn="l"/>
              </a:tabLst>
            </a:pPr>
            <a:r>
              <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rPr>
              <a:t>een groendak: houdt regenwater vast en koelt de omgeving</a:t>
            </a:r>
          </a:p>
          <a:p>
            <a:pPr marL="3086100" lvl="6" indent="-342900">
              <a:buFont typeface="Arial" panose="020B0604020202020204" pitchFamily="34" charset="0"/>
              <a:buChar char="•"/>
              <a:tabLst>
                <a:tab pos="457200" algn="l"/>
              </a:tabLst>
            </a:pPr>
            <a:endParaRPr lang="nl-BE" sz="1800" b="0" dirty="0">
              <a:latin typeface="Abadi MT Condensed Light" panose="020B0306030101010103" pitchFamily="34" charset="77"/>
              <a:ea typeface="Times New Roman" panose="02020603050405020304" pitchFamily="18" charset="0"/>
              <a:cs typeface="Arial" panose="020B0604020202020204" pitchFamily="34" charset="0"/>
            </a:endParaRPr>
          </a:p>
          <a:p>
            <a:pPr marL="3086100" lvl="6" indent="-342900">
              <a:buFont typeface="Arial" panose="020B0604020202020204" pitchFamily="34" charset="0"/>
              <a:buChar char="•"/>
              <a:tabLst>
                <a:tab pos="457200" algn="l"/>
              </a:tabLst>
            </a:pPr>
            <a:r>
              <a:rPr lang="nl-BE" sz="1800" b="0" i="0" dirty="0">
                <a:effectLst/>
                <a:latin typeface="Abadi MT Condensed Light" panose="020B0306030101010103" pitchFamily="34" charset="77"/>
              </a:rPr>
              <a:t>Ze bufferen regenwater, zorgen voor meer biodiversiteit in de stad, houden fijn stof vast en zien er aantrekkelijk uit. </a:t>
            </a:r>
            <a:endParaRPr lang="nl-BE" sz="2400" b="0" dirty="0">
              <a:latin typeface="Abadi MT Condensed Light" panose="020B0306030101010103" pitchFamily="34" charset="77"/>
              <a:ea typeface="Times New Roman" panose="02020603050405020304" pitchFamily="18" charset="0"/>
              <a:cs typeface="Arial" panose="020B0604020202020204" pitchFamily="34" charset="0"/>
            </a:endParaRPr>
          </a:p>
        </p:txBody>
      </p:sp>
      <p:pic>
        <p:nvPicPr>
          <p:cNvPr id="9" name="Afbeelding 8">
            <a:extLst>
              <a:ext uri="{FF2B5EF4-FFF2-40B4-BE49-F238E27FC236}">
                <a16:creationId xmlns:a16="http://schemas.microsoft.com/office/drawing/2014/main" id="{B1C38D14-1902-48A4-FB37-5510C16345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9580" y="1407686"/>
            <a:ext cx="6271841" cy="3883478"/>
          </a:xfrm>
          <a:prstGeom prst="rect">
            <a:avLst/>
          </a:prstGeom>
        </p:spPr>
      </p:pic>
    </p:spTree>
    <p:extLst>
      <p:ext uri="{BB962C8B-B14F-4D97-AF65-F5344CB8AC3E}">
        <p14:creationId xmlns:p14="http://schemas.microsoft.com/office/powerpoint/2010/main" val="3118000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59580" y="5291164"/>
            <a:ext cx="9279770" cy="469874"/>
          </a:xfrm>
          <a:prstGeom prst="rect">
            <a:avLst/>
          </a:prstGeom>
          <a:solidFill>
            <a:srgbClr val="6CB805">
              <a:alpha val="60000"/>
            </a:srgbClr>
          </a:solidFill>
        </p:spPr>
        <p:txBody>
          <a:bodyPr wrap="square" lIns="99569" tIns="49785" rIns="99569" bIns="49785" rtlCol="0">
            <a:spAutoFit/>
          </a:bodyPr>
          <a:lstStyle/>
          <a:p>
            <a:pPr algn="r"/>
            <a:r>
              <a:rPr lang="nl-NL" sz="2400" dirty="0" err="1">
                <a:solidFill>
                  <a:srgbClr val="FFFFFF"/>
                </a:solidFill>
                <a:latin typeface="Abadi MT Condensed Light"/>
                <a:cs typeface="Abadi MT Condensed Light"/>
              </a:rPr>
              <a:t>koerknal</a:t>
            </a:r>
            <a:r>
              <a:rPr lang="nl-NL" sz="2400" dirty="0">
                <a:solidFill>
                  <a:srgbClr val="FFFFFF"/>
                </a:solidFill>
                <a:latin typeface="Abadi MT Condensed Light"/>
                <a:cs typeface="Abadi MT Condensed Light"/>
              </a:rPr>
              <a:t> na ontharding</a:t>
            </a:r>
          </a:p>
        </p:txBody>
      </p:sp>
      <p:sp>
        <p:nvSpPr>
          <p:cNvPr id="6" name="Tekstvak 5">
            <a:extLst>
              <a:ext uri="{FF2B5EF4-FFF2-40B4-BE49-F238E27FC236}">
                <a16:creationId xmlns:a16="http://schemas.microsoft.com/office/drawing/2014/main" id="{9DE52F68-8EDF-A9BB-8965-A98A28378C1C}"/>
              </a:ext>
            </a:extLst>
          </p:cNvPr>
          <p:cNvSpPr txBox="1"/>
          <p:nvPr/>
        </p:nvSpPr>
        <p:spPr>
          <a:xfrm>
            <a:off x="992557" y="75156"/>
            <a:ext cx="9046793" cy="5062924"/>
          </a:xfrm>
          <a:prstGeom prst="rect">
            <a:avLst/>
          </a:prstGeom>
          <a:noFill/>
        </p:spPr>
        <p:txBody>
          <a:bodyPr wrap="square" rtlCol="0">
            <a:spAutoFit/>
          </a:bodyPr>
          <a:lstStyle/>
          <a:p>
            <a:pPr marL="342900" lvl="0" indent="-342900">
              <a:buFont typeface="Arial" panose="020B0604020202020204" pitchFamily="34" charset="0"/>
              <a:buChar char="•"/>
              <a:tabLst>
                <a:tab pos="457200" algn="l"/>
              </a:tabLst>
            </a:pPr>
            <a:r>
              <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rPr>
              <a:t>beheer natuurrijk: maai mei niet</a:t>
            </a:r>
          </a:p>
          <a:p>
            <a:pPr lvl="0">
              <a:tabLst>
                <a:tab pos="457200" algn="l"/>
              </a:tabLst>
            </a:pPr>
            <a:endPar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tabLst>
                <a:tab pos="457200" algn="l"/>
              </a:tabLst>
            </a:pPr>
            <a:endParaRPr lang="nl-BE" sz="500" b="0" dirty="0">
              <a:effectLst/>
              <a:latin typeface="Abadi MT Condensed Light" panose="020B0306030101010103" pitchFamily="34" charset="77"/>
              <a:ea typeface="Times New Roman" panose="02020603050405020304" pitchFamily="18" charset="0"/>
              <a:cs typeface="Arial" panose="020B0604020202020204" pitchFamily="34" charset="0"/>
            </a:endParaRPr>
          </a:p>
          <a:p>
            <a:pPr marL="742950" lvl="1" indent="-285750">
              <a:buFont typeface="Arial" panose="020B0604020202020204" pitchFamily="34" charset="0"/>
              <a:buChar char="•"/>
              <a:tabLst>
                <a:tab pos="457200" algn="l"/>
              </a:tabLst>
            </a:pPr>
            <a:r>
              <a:rPr lang="nl-BE" sz="1800" b="0" i="0" dirty="0">
                <a:effectLst/>
                <a:latin typeface="Abadi MT Condensed Light" panose="020B0306030101010103" pitchFamily="34" charset="77"/>
              </a:rPr>
              <a:t>Maai paadjes in het gras en laat de rest van het gazon tot einde mei groeien, bloei en insecten !!</a:t>
            </a:r>
          </a:p>
          <a:p>
            <a:pPr marL="800100" lvl="1" indent="-342900">
              <a:buFont typeface="Arial" panose="020B0604020202020204" pitchFamily="34" charset="0"/>
              <a:buChar char="•"/>
              <a:tabLst>
                <a:tab pos="457200" algn="l"/>
              </a:tabLst>
            </a:pPr>
            <a:endParaRPr lang="nl-BE" sz="1800" b="0" i="0" dirty="0">
              <a:effectLst/>
              <a:latin typeface="Abadi MT Condensed Light" panose="020B0306030101010103" pitchFamily="34" charset="77"/>
            </a:endParaRPr>
          </a:p>
          <a:p>
            <a:pPr marL="800100" lvl="1" indent="-342900">
              <a:buFont typeface="Arial" panose="020B0604020202020204" pitchFamily="34" charset="0"/>
              <a:buChar char="•"/>
              <a:tabLst>
                <a:tab pos="457200" algn="l"/>
              </a:tabLst>
            </a:pPr>
            <a:r>
              <a:rPr lang="nl-BE" sz="1800" b="0" dirty="0">
                <a:latin typeface="Abadi MT Condensed Light" panose="020B0306030101010103" pitchFamily="34" charset="77"/>
                <a:ea typeface="Times New Roman" panose="02020603050405020304" pitchFamily="18" charset="0"/>
                <a:cs typeface="Arial" panose="020B0604020202020204" pitchFamily="34" charset="0"/>
              </a:rPr>
              <a:t>Laat het blad onder struiken en bomen liggen</a:t>
            </a:r>
          </a:p>
          <a:p>
            <a:pPr marL="800100" lvl="1" indent="-342900">
              <a:buFont typeface="Arial" panose="020B0604020202020204" pitchFamily="34" charset="0"/>
              <a:buChar char="•"/>
              <a:tabLst>
                <a:tab pos="457200" algn="l"/>
              </a:tabLst>
            </a:pPr>
            <a:endParaRPr lang="nl-BE" sz="1800" b="0" dirty="0">
              <a:latin typeface="Abadi MT Condensed Light" panose="020B0306030101010103" pitchFamily="34" charset="77"/>
              <a:ea typeface="Times New Roman" panose="02020603050405020304" pitchFamily="18" charset="0"/>
              <a:cs typeface="Arial" panose="020B0604020202020204" pitchFamily="34" charset="0"/>
            </a:endParaRPr>
          </a:p>
          <a:p>
            <a:pPr marL="800100" lvl="1" indent="-342900">
              <a:buFont typeface="Arial" panose="020B0604020202020204" pitchFamily="34" charset="0"/>
              <a:buChar char="•"/>
              <a:tabLst>
                <a:tab pos="457200" algn="l"/>
              </a:tabLst>
            </a:pPr>
            <a:r>
              <a:rPr lang="nl-BE" sz="1800" b="0" dirty="0">
                <a:latin typeface="Abadi MT Condensed Light" panose="020B0306030101010103" pitchFamily="34" charset="77"/>
                <a:ea typeface="Times New Roman" panose="02020603050405020304" pitchFamily="18" charset="0"/>
                <a:cs typeface="Arial" panose="020B0604020202020204" pitchFamily="34" charset="0"/>
              </a:rPr>
              <a:t>Laat dood hout liggen of staan</a:t>
            </a:r>
          </a:p>
          <a:p>
            <a:pPr marL="800100" lvl="1" indent="-342900">
              <a:buFont typeface="Arial" panose="020B0604020202020204" pitchFamily="34" charset="0"/>
              <a:buChar char="•"/>
              <a:tabLst>
                <a:tab pos="457200" algn="l"/>
              </a:tabLst>
            </a:pPr>
            <a:endParaRPr lang="nl-BE" sz="1800" b="0" dirty="0">
              <a:latin typeface="Abadi MT Condensed Light" panose="020B0306030101010103" pitchFamily="34" charset="77"/>
              <a:ea typeface="Times New Roman" panose="02020603050405020304" pitchFamily="18" charset="0"/>
              <a:cs typeface="Arial" panose="020B0604020202020204" pitchFamily="34" charset="0"/>
            </a:endParaRPr>
          </a:p>
          <a:p>
            <a:pPr marL="800100" lvl="1" indent="-342900">
              <a:buFont typeface="Arial" panose="020B0604020202020204" pitchFamily="34" charset="0"/>
              <a:buChar char="•"/>
              <a:tabLst>
                <a:tab pos="457200" algn="l"/>
              </a:tabLst>
            </a:pPr>
            <a:r>
              <a:rPr lang="nl-BE" sz="1800" b="0" dirty="0">
                <a:latin typeface="Abadi MT Condensed Light" panose="020B0306030101010103" pitchFamily="34" charset="77"/>
                <a:ea typeface="Times New Roman" panose="02020603050405020304" pitchFamily="18" charset="0"/>
                <a:cs typeface="Arial" panose="020B0604020202020204" pitchFamily="34" charset="0"/>
              </a:rPr>
              <a:t>Snij niet alle stengels van uitgebloeide tuinplanten af, veel insecten overwinteren hierin</a:t>
            </a:r>
          </a:p>
          <a:p>
            <a:pPr marL="800100" lvl="1" indent="-342900">
              <a:buFont typeface="Arial" panose="020B0604020202020204" pitchFamily="34" charset="0"/>
              <a:buChar char="•"/>
              <a:tabLst>
                <a:tab pos="457200" algn="l"/>
              </a:tabLst>
            </a:pPr>
            <a:endParaRPr lang="nl-BE" sz="1800" b="0" dirty="0">
              <a:latin typeface="Abadi MT Condensed Light" panose="020B0306030101010103" pitchFamily="34" charset="77"/>
              <a:ea typeface="Times New Roman" panose="02020603050405020304" pitchFamily="18" charset="0"/>
              <a:cs typeface="Arial" panose="020B0604020202020204" pitchFamily="34" charset="0"/>
            </a:endParaRPr>
          </a:p>
          <a:p>
            <a:pPr marL="800100" lvl="1" indent="-342900">
              <a:buFont typeface="Arial" panose="020B0604020202020204" pitchFamily="34" charset="0"/>
              <a:buChar char="•"/>
              <a:tabLst>
                <a:tab pos="457200" algn="l"/>
              </a:tabLst>
            </a:pPr>
            <a:r>
              <a:rPr lang="nl-BE" sz="1800" b="0" dirty="0">
                <a:latin typeface="Abadi MT Condensed Light" panose="020B0306030101010103" pitchFamily="34" charset="77"/>
                <a:ea typeface="Times New Roman" panose="02020603050405020304" pitchFamily="18" charset="0"/>
                <a:cs typeface="Arial" panose="020B0604020202020204" pitchFamily="34" charset="0"/>
              </a:rPr>
              <a:t>Zaai inheemse bloemenmengsels in. Er bestaan soorten mengsels aangepast voor elke grond.</a:t>
            </a:r>
          </a:p>
          <a:p>
            <a:pPr marL="800100" lvl="1" indent="-342900">
              <a:buFont typeface="Arial" panose="020B0604020202020204" pitchFamily="34" charset="0"/>
              <a:buChar char="•"/>
              <a:tabLst>
                <a:tab pos="457200" algn="l"/>
              </a:tabLst>
            </a:pPr>
            <a:endParaRPr lang="nl-BE" sz="1800" b="0" dirty="0">
              <a:latin typeface="Abadi MT Condensed Light" panose="020B0306030101010103" pitchFamily="34" charset="77"/>
              <a:ea typeface="Times New Roman" panose="02020603050405020304" pitchFamily="18" charset="0"/>
              <a:cs typeface="Arial" panose="020B0604020202020204" pitchFamily="34" charset="0"/>
            </a:endParaRPr>
          </a:p>
          <a:p>
            <a:pPr marL="800100" lvl="1" indent="-342900">
              <a:buFont typeface="Arial" panose="020B0604020202020204" pitchFamily="34" charset="0"/>
              <a:buChar char="•"/>
              <a:tabLst>
                <a:tab pos="457200" algn="l"/>
              </a:tabLst>
            </a:pPr>
            <a:r>
              <a:rPr lang="nl-BE" sz="1800" b="0" dirty="0">
                <a:latin typeface="Abadi MT Condensed Light" panose="020B0306030101010103" pitchFamily="34" charset="77"/>
                <a:ea typeface="Times New Roman" panose="02020603050405020304" pitchFamily="18" charset="0"/>
                <a:cs typeface="Arial" panose="020B0604020202020204" pitchFamily="34" charset="0"/>
              </a:rPr>
              <a:t>Onderhoud je tuin zonder gifstoffen. Insecticiden doden ook de natuurlijke vijanden van insecten</a:t>
            </a:r>
          </a:p>
          <a:p>
            <a:pPr marL="800100" lvl="1" indent="-342900">
              <a:buFont typeface="Arial" panose="020B0604020202020204" pitchFamily="34" charset="0"/>
              <a:buChar char="•"/>
              <a:tabLst>
                <a:tab pos="457200" algn="l"/>
              </a:tabLst>
            </a:pPr>
            <a:endParaRPr lang="nl-BE" sz="1800" b="0" dirty="0">
              <a:latin typeface="Abadi MT Condensed Light" panose="020B0306030101010103" pitchFamily="34" charset="77"/>
              <a:ea typeface="Times New Roman" panose="02020603050405020304" pitchFamily="18" charset="0"/>
              <a:cs typeface="Arial" panose="020B0604020202020204" pitchFamily="34" charset="0"/>
            </a:endParaRPr>
          </a:p>
          <a:p>
            <a:pPr marL="800100" lvl="1" indent="-342900">
              <a:buFont typeface="Arial" panose="020B0604020202020204" pitchFamily="34" charset="0"/>
              <a:buChar char="•"/>
              <a:tabLst>
                <a:tab pos="457200" algn="l"/>
              </a:tabLst>
            </a:pPr>
            <a:r>
              <a:rPr lang="nl-BE" sz="1800" b="0" dirty="0">
                <a:latin typeface="Abadi MT Condensed Light" panose="020B0306030101010103" pitchFamily="34" charset="77"/>
                <a:ea typeface="Times New Roman" panose="02020603050405020304" pitchFamily="18" charset="0"/>
                <a:cs typeface="Arial" panose="020B0604020202020204" pitchFamily="34" charset="0"/>
              </a:rPr>
              <a:t>Hoe diverser de beplanting in je tuin hoe minder risico op ziekten en plagen</a:t>
            </a:r>
          </a:p>
          <a:p>
            <a:pPr marL="800100" lvl="1" indent="-342900">
              <a:buFont typeface="Arial" panose="020B0604020202020204" pitchFamily="34" charset="0"/>
              <a:buChar char="•"/>
              <a:tabLst>
                <a:tab pos="457200" algn="l"/>
              </a:tabLst>
            </a:pPr>
            <a:endParaRPr lang="nl-BE" sz="1800" b="0" dirty="0">
              <a:solidFill>
                <a:srgbClr val="00B050"/>
              </a:solidFill>
              <a:latin typeface="Abadi MT Condensed Light" panose="020B0306030101010103" pitchFamily="34" charset="77"/>
              <a:ea typeface="Times New Roman" panose="02020603050405020304" pitchFamily="18" charset="0"/>
              <a:cs typeface="Arial" panose="020B0604020202020204" pitchFamily="34" charset="0"/>
            </a:endParaRPr>
          </a:p>
          <a:p>
            <a:pPr marL="800100" lvl="1" indent="-342900">
              <a:buFont typeface="Arial" panose="020B0604020202020204" pitchFamily="34" charset="0"/>
              <a:buChar char="•"/>
              <a:tabLst>
                <a:tab pos="457200" algn="l"/>
              </a:tabLst>
            </a:pPr>
            <a:r>
              <a:rPr lang="nl-BE" sz="1800" dirty="0">
                <a:solidFill>
                  <a:srgbClr val="00B050"/>
                </a:solidFill>
                <a:latin typeface="Abadi MT Condensed Light" panose="020B0306030101010103" pitchFamily="34" charset="77"/>
                <a:ea typeface="Times New Roman" panose="02020603050405020304" pitchFamily="18" charset="0"/>
                <a:cs typeface="Arial" panose="020B0604020202020204" pitchFamily="34" charset="0"/>
              </a:rPr>
              <a:t>Geniet en laat je verwonderen </a:t>
            </a:r>
            <a:r>
              <a:rPr lang="nl-BE" sz="1800" b="0" dirty="0">
                <a:latin typeface="Abadi MT Condensed Light" panose="020B0306030101010103" pitchFamily="34" charset="77"/>
                <a:ea typeface="Times New Roman" panose="02020603050405020304" pitchFamily="18" charset="0"/>
                <a:cs typeface="Arial" panose="020B0604020202020204" pitchFamily="34" charset="0"/>
              </a:rPr>
              <a:t>door alle leven dat plots in je tuin verschijnt</a:t>
            </a:r>
          </a:p>
        </p:txBody>
      </p:sp>
    </p:spTree>
    <p:extLst>
      <p:ext uri="{BB962C8B-B14F-4D97-AF65-F5344CB8AC3E}">
        <p14:creationId xmlns:p14="http://schemas.microsoft.com/office/powerpoint/2010/main" val="1640096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59580" y="5291164"/>
            <a:ext cx="9279770" cy="469874"/>
          </a:xfrm>
          <a:prstGeom prst="rect">
            <a:avLst/>
          </a:prstGeom>
          <a:solidFill>
            <a:srgbClr val="6CB805">
              <a:alpha val="60000"/>
            </a:srgbClr>
          </a:solidFill>
        </p:spPr>
        <p:txBody>
          <a:bodyPr wrap="square" lIns="99569" tIns="49785" rIns="99569" bIns="49785" rtlCol="0">
            <a:spAutoFit/>
          </a:bodyPr>
          <a:lstStyle/>
          <a:p>
            <a:pPr algn="r"/>
            <a:r>
              <a:rPr lang="nl-NL" sz="2400" dirty="0" err="1">
                <a:solidFill>
                  <a:srgbClr val="FFFFFF"/>
                </a:solidFill>
                <a:latin typeface="Abadi MT Condensed Light"/>
                <a:cs typeface="Abadi MT Condensed Light"/>
              </a:rPr>
              <a:t>koerknal</a:t>
            </a:r>
            <a:r>
              <a:rPr lang="nl-NL" sz="2400" dirty="0">
                <a:solidFill>
                  <a:srgbClr val="FFFFFF"/>
                </a:solidFill>
                <a:latin typeface="Abadi MT Condensed Light"/>
                <a:cs typeface="Abadi MT Condensed Light"/>
              </a:rPr>
              <a:t> na ontharding</a:t>
            </a:r>
          </a:p>
        </p:txBody>
      </p:sp>
      <p:sp>
        <p:nvSpPr>
          <p:cNvPr id="2" name="Tekstvak 1">
            <a:extLst>
              <a:ext uri="{FF2B5EF4-FFF2-40B4-BE49-F238E27FC236}">
                <a16:creationId xmlns:a16="http://schemas.microsoft.com/office/drawing/2014/main" id="{759E2569-3109-6C48-187A-7D1C72F4077D}"/>
              </a:ext>
            </a:extLst>
          </p:cNvPr>
          <p:cNvSpPr txBox="1"/>
          <p:nvPr/>
        </p:nvSpPr>
        <p:spPr>
          <a:xfrm>
            <a:off x="992557" y="75156"/>
            <a:ext cx="9046793" cy="1369606"/>
          </a:xfrm>
          <a:prstGeom prst="rect">
            <a:avLst/>
          </a:prstGeom>
          <a:noFill/>
        </p:spPr>
        <p:txBody>
          <a:bodyPr wrap="square" rtlCol="0">
            <a:spAutoFit/>
          </a:bodyPr>
          <a:lstStyle/>
          <a:p>
            <a:pPr marL="342900" lvl="0" indent="-342900">
              <a:buFont typeface="Arial" panose="020B0604020202020204" pitchFamily="34" charset="0"/>
              <a:buChar char="•"/>
              <a:tabLst>
                <a:tab pos="457200" algn="l"/>
              </a:tabLst>
            </a:pPr>
            <a:r>
              <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rPr>
              <a:t>beheer natuurrijk: maai mei niet</a:t>
            </a:r>
          </a:p>
          <a:p>
            <a:pPr marL="342900" lvl="0" indent="-342900">
              <a:buFont typeface="Arial" panose="020B0604020202020204" pitchFamily="34" charset="0"/>
              <a:buChar char="•"/>
              <a:tabLst>
                <a:tab pos="457200" algn="l"/>
              </a:tabLst>
            </a:pPr>
            <a:endParaRPr lang="nl-BE" sz="500" b="0" dirty="0">
              <a:effectLst/>
              <a:latin typeface="Abadi MT Condensed Light" panose="020B0306030101010103" pitchFamily="34" charset="77"/>
              <a:ea typeface="Times New Roman" panose="02020603050405020304" pitchFamily="18" charset="0"/>
              <a:cs typeface="Arial" panose="020B0604020202020204" pitchFamily="34" charset="0"/>
            </a:endParaRPr>
          </a:p>
          <a:p>
            <a:pPr marL="742950" lvl="1" indent="-285750">
              <a:buFont typeface="Arial" panose="020B0604020202020204" pitchFamily="34" charset="0"/>
              <a:buChar char="•"/>
              <a:tabLst>
                <a:tab pos="457200" algn="l"/>
              </a:tabLst>
            </a:pPr>
            <a:r>
              <a:rPr lang="nl-BE" sz="1800" b="0" i="0" dirty="0">
                <a:effectLst/>
                <a:latin typeface="Abadi MT Condensed Light" panose="020B0306030101010103" pitchFamily="34" charset="77"/>
              </a:rPr>
              <a:t>Er bestaan mengsels voor verschillende type gronden: zon en schaduw, lichte of zware grond</a:t>
            </a:r>
          </a:p>
          <a:p>
            <a:pPr marL="742950" lvl="1" indent="-285750">
              <a:buFont typeface="Arial" panose="020B0604020202020204" pitchFamily="34" charset="0"/>
              <a:buChar char="•"/>
              <a:tabLst>
                <a:tab pos="457200" algn="l"/>
              </a:tabLst>
            </a:pPr>
            <a:r>
              <a:rPr lang="nl-BE" sz="1800" b="0" dirty="0">
                <a:latin typeface="Abadi MT Condensed Light" panose="020B0306030101010103" pitchFamily="34" charset="77"/>
              </a:rPr>
              <a:t>Te vinden oa bij Ecoflora te halle of Cruydthoeck in Nederland</a:t>
            </a:r>
            <a:endParaRPr lang="nl-BE" sz="1800" b="0" i="0" dirty="0">
              <a:effectLst/>
              <a:latin typeface="Abadi MT Condensed Light" panose="020B0306030101010103" pitchFamily="34" charset="77"/>
            </a:endParaRPr>
          </a:p>
          <a:p>
            <a:pPr marL="800100" lvl="1" indent="-342900">
              <a:buFont typeface="Arial" panose="020B0604020202020204" pitchFamily="34" charset="0"/>
              <a:buChar char="•"/>
              <a:tabLst>
                <a:tab pos="457200" algn="l"/>
              </a:tabLst>
            </a:pPr>
            <a:endParaRPr lang="nl-BE" sz="1800" b="0" i="0" dirty="0">
              <a:effectLst/>
              <a:latin typeface="Abadi MT Condensed Light" panose="020B0306030101010103" pitchFamily="34" charset="77"/>
            </a:endParaRPr>
          </a:p>
        </p:txBody>
      </p:sp>
      <p:pic>
        <p:nvPicPr>
          <p:cNvPr id="4" name="Afbeelding 3">
            <a:extLst>
              <a:ext uri="{FF2B5EF4-FFF2-40B4-BE49-F238E27FC236}">
                <a16:creationId xmlns:a16="http://schemas.microsoft.com/office/drawing/2014/main" id="{DD744C37-7058-2469-5639-98EBDFEC7A93}"/>
              </a:ext>
            </a:extLst>
          </p:cNvPr>
          <p:cNvPicPr>
            <a:picLocks noChangeAspect="1"/>
          </p:cNvPicPr>
          <p:nvPr/>
        </p:nvPicPr>
        <p:blipFill>
          <a:blip r:embed="rId3"/>
          <a:stretch>
            <a:fillRect/>
          </a:stretch>
        </p:blipFill>
        <p:spPr>
          <a:xfrm>
            <a:off x="1356371" y="1233995"/>
            <a:ext cx="7326608" cy="3965886"/>
          </a:xfrm>
          <a:prstGeom prst="rect">
            <a:avLst/>
          </a:prstGeom>
        </p:spPr>
      </p:pic>
    </p:spTree>
    <p:extLst>
      <p:ext uri="{BB962C8B-B14F-4D97-AF65-F5344CB8AC3E}">
        <p14:creationId xmlns:p14="http://schemas.microsoft.com/office/powerpoint/2010/main" val="171411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59580" y="5291164"/>
            <a:ext cx="9279770" cy="469874"/>
          </a:xfrm>
          <a:prstGeom prst="rect">
            <a:avLst/>
          </a:prstGeom>
          <a:solidFill>
            <a:srgbClr val="6CB805">
              <a:alpha val="60000"/>
            </a:srgbClr>
          </a:solidFill>
        </p:spPr>
        <p:txBody>
          <a:bodyPr wrap="square" lIns="99569" tIns="49785" rIns="99569" bIns="49785" rtlCol="0">
            <a:spAutoFit/>
          </a:bodyPr>
          <a:lstStyle/>
          <a:p>
            <a:pPr algn="r"/>
            <a:r>
              <a:rPr lang="nl-NL" sz="2400" dirty="0" err="1">
                <a:solidFill>
                  <a:srgbClr val="FFFFFF"/>
                </a:solidFill>
                <a:latin typeface="Abadi MT Condensed Light"/>
                <a:cs typeface="Abadi MT Condensed Light"/>
              </a:rPr>
              <a:t>koerknal</a:t>
            </a:r>
            <a:r>
              <a:rPr lang="nl-NL" sz="2400" dirty="0">
                <a:solidFill>
                  <a:srgbClr val="FFFFFF"/>
                </a:solidFill>
                <a:latin typeface="Abadi MT Condensed Light"/>
                <a:cs typeface="Abadi MT Condensed Light"/>
              </a:rPr>
              <a:t> na ontharding</a:t>
            </a:r>
          </a:p>
        </p:txBody>
      </p:sp>
      <p:sp>
        <p:nvSpPr>
          <p:cNvPr id="6" name="Tekstvak 5">
            <a:extLst>
              <a:ext uri="{FF2B5EF4-FFF2-40B4-BE49-F238E27FC236}">
                <a16:creationId xmlns:a16="http://schemas.microsoft.com/office/drawing/2014/main" id="{9DE52F68-8EDF-A9BB-8965-A98A28378C1C}"/>
              </a:ext>
            </a:extLst>
          </p:cNvPr>
          <p:cNvSpPr txBox="1"/>
          <p:nvPr/>
        </p:nvSpPr>
        <p:spPr>
          <a:xfrm>
            <a:off x="992558" y="75156"/>
            <a:ext cx="1732888" cy="5262979"/>
          </a:xfrm>
          <a:prstGeom prst="rect">
            <a:avLst/>
          </a:prstGeom>
          <a:noFill/>
        </p:spPr>
        <p:txBody>
          <a:bodyPr wrap="square" rtlCol="0">
            <a:spAutoFit/>
          </a:bodyPr>
          <a:lstStyle/>
          <a:p>
            <a:pPr marL="342900" lvl="0" indent="-342900">
              <a:buFont typeface="Arial" panose="020B0604020202020204" pitchFamily="34" charset="0"/>
              <a:buChar char="•"/>
              <a:tabLst>
                <a:tab pos="457200" algn="l"/>
              </a:tabLst>
            </a:pPr>
            <a:r>
              <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rPr>
              <a:t>Plantadvies</a:t>
            </a:r>
          </a:p>
          <a:p>
            <a:pPr marL="342900" lvl="0" indent="-342900">
              <a:buFont typeface="Arial" panose="020B0604020202020204" pitchFamily="34" charset="0"/>
              <a:buChar char="•"/>
              <a:tabLst>
                <a:tab pos="457200" algn="l"/>
              </a:tabLst>
            </a:pPr>
            <a:endParaRPr lang="nl-BE" sz="2400" b="0" dirty="0">
              <a:latin typeface="Abadi MT Condensed Light" panose="020B0306030101010103" pitchFamily="34" charset="77"/>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tabLst>
                <a:tab pos="457200" algn="l"/>
              </a:tabLst>
            </a:pPr>
            <a:endPar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tabLst>
                <a:tab pos="457200" algn="l"/>
              </a:tabLst>
            </a:pPr>
            <a:endParaRPr lang="nl-BE" sz="2400" b="0" dirty="0">
              <a:latin typeface="Abadi MT Condensed Light" panose="020B0306030101010103" pitchFamily="34" charset="77"/>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tabLst>
                <a:tab pos="457200" algn="l"/>
              </a:tabLst>
            </a:pPr>
            <a:endPar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tabLst>
                <a:tab pos="457200" algn="l"/>
              </a:tabLst>
            </a:pPr>
            <a:endParaRPr lang="nl-BE" sz="2400" b="0" dirty="0">
              <a:latin typeface="Abadi MT Condensed Light" panose="020B0306030101010103" pitchFamily="34" charset="77"/>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tabLst>
                <a:tab pos="457200" algn="l"/>
              </a:tabLst>
            </a:pPr>
            <a:endPar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tabLst>
                <a:tab pos="457200" algn="l"/>
              </a:tabLst>
            </a:pPr>
            <a:endParaRPr lang="nl-BE" sz="2400" b="0" dirty="0">
              <a:latin typeface="Abadi MT Condensed Light" panose="020B0306030101010103" pitchFamily="34" charset="77"/>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tabLst>
                <a:tab pos="457200" algn="l"/>
              </a:tabLst>
            </a:pPr>
            <a:endPar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tabLst>
                <a:tab pos="457200" algn="l"/>
              </a:tabLst>
            </a:pPr>
            <a:endParaRPr lang="nl-BE" sz="2400" b="0" dirty="0">
              <a:latin typeface="Abadi MT Condensed Light" panose="020B0306030101010103" pitchFamily="34" charset="77"/>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tabLst>
                <a:tab pos="457200" algn="l"/>
              </a:tabLst>
            </a:pPr>
            <a:endPar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tabLst>
                <a:tab pos="457200" algn="l"/>
              </a:tabLst>
            </a:pPr>
            <a:endParaRPr lang="nl-BE" sz="2400" b="0" dirty="0">
              <a:latin typeface="Abadi MT Condensed Light" panose="020B0306030101010103" pitchFamily="34" charset="77"/>
              <a:ea typeface="Times New Roman" panose="02020603050405020304" pitchFamily="18" charset="0"/>
              <a:cs typeface="Arial" panose="020B0604020202020204" pitchFamily="34" charset="0"/>
            </a:endParaRPr>
          </a:p>
          <a:p>
            <a:pPr lvl="0">
              <a:tabLst>
                <a:tab pos="457200" algn="l"/>
              </a:tabLst>
            </a:pPr>
            <a:r>
              <a:rPr lang="nl-BE" sz="1800" b="0" dirty="0">
                <a:effectLst/>
                <a:latin typeface="Abadi MT Condensed Light" panose="020B0306030101010103" pitchFamily="34" charset="77"/>
                <a:ea typeface="Times New Roman" panose="02020603050405020304" pitchFamily="18" charset="0"/>
                <a:cs typeface="Arial" panose="020B0604020202020204" pitchFamily="34" charset="0"/>
              </a:rPr>
              <a:t>Inzaai mengsel na ontharding </a:t>
            </a:r>
          </a:p>
        </p:txBody>
      </p:sp>
      <p:pic>
        <p:nvPicPr>
          <p:cNvPr id="7" name="Afbeelding 6">
            <a:extLst>
              <a:ext uri="{FF2B5EF4-FFF2-40B4-BE49-F238E27FC236}">
                <a16:creationId xmlns:a16="http://schemas.microsoft.com/office/drawing/2014/main" id="{EBEBC7B7-37C4-23DD-680A-8589E20081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89690" y="3919"/>
            <a:ext cx="7049660" cy="5287245"/>
          </a:xfrm>
          <a:prstGeom prst="rect">
            <a:avLst/>
          </a:prstGeom>
        </p:spPr>
      </p:pic>
    </p:spTree>
    <p:extLst>
      <p:ext uri="{BB962C8B-B14F-4D97-AF65-F5344CB8AC3E}">
        <p14:creationId xmlns:p14="http://schemas.microsoft.com/office/powerpoint/2010/main" val="2655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59580" y="5291164"/>
            <a:ext cx="9279770" cy="469874"/>
          </a:xfrm>
          <a:prstGeom prst="rect">
            <a:avLst/>
          </a:prstGeom>
          <a:solidFill>
            <a:srgbClr val="6CB805">
              <a:alpha val="60000"/>
            </a:srgbClr>
          </a:solidFill>
        </p:spPr>
        <p:txBody>
          <a:bodyPr wrap="square" lIns="99569" tIns="49785" rIns="99569" bIns="49785" rtlCol="0">
            <a:spAutoFit/>
          </a:bodyPr>
          <a:lstStyle/>
          <a:p>
            <a:pPr algn="r"/>
            <a:r>
              <a:rPr lang="nl-NL" sz="2400" dirty="0" err="1">
                <a:solidFill>
                  <a:srgbClr val="FFFFFF"/>
                </a:solidFill>
                <a:latin typeface="Abadi MT Condensed Light"/>
                <a:cs typeface="Abadi MT Condensed Light"/>
              </a:rPr>
              <a:t>koerknal</a:t>
            </a:r>
            <a:r>
              <a:rPr lang="nl-NL" sz="2400" dirty="0">
                <a:solidFill>
                  <a:srgbClr val="FFFFFF"/>
                </a:solidFill>
                <a:latin typeface="Abadi MT Condensed Light"/>
                <a:cs typeface="Abadi MT Condensed Light"/>
              </a:rPr>
              <a:t> na ontharding</a:t>
            </a:r>
          </a:p>
        </p:txBody>
      </p:sp>
      <p:sp>
        <p:nvSpPr>
          <p:cNvPr id="6" name="Tekstvak 5">
            <a:extLst>
              <a:ext uri="{FF2B5EF4-FFF2-40B4-BE49-F238E27FC236}">
                <a16:creationId xmlns:a16="http://schemas.microsoft.com/office/drawing/2014/main" id="{9DE52F68-8EDF-A9BB-8965-A98A28378C1C}"/>
              </a:ext>
            </a:extLst>
          </p:cNvPr>
          <p:cNvSpPr txBox="1"/>
          <p:nvPr/>
        </p:nvSpPr>
        <p:spPr>
          <a:xfrm>
            <a:off x="876068" y="22048"/>
            <a:ext cx="9046793" cy="1661993"/>
          </a:xfrm>
          <a:prstGeom prst="rect">
            <a:avLst/>
          </a:prstGeom>
          <a:noFill/>
        </p:spPr>
        <p:txBody>
          <a:bodyPr wrap="square" rtlCol="0">
            <a:spAutoFit/>
          </a:bodyPr>
          <a:lstStyle/>
          <a:p>
            <a:pPr marL="342900" lvl="0" indent="-342900">
              <a:buFont typeface="Arial" panose="020B0604020202020204" pitchFamily="34" charset="0"/>
              <a:buChar char="•"/>
              <a:tabLst>
                <a:tab pos="457200" algn="l"/>
              </a:tabLst>
            </a:pPr>
            <a:r>
              <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rPr>
              <a:t>technische tips</a:t>
            </a:r>
          </a:p>
          <a:p>
            <a:pPr lvl="1"/>
            <a:r>
              <a:rPr lang="nl-BE" sz="1800" b="0" dirty="0">
                <a:latin typeface="Abadi MT Condensed Light" panose="020B0306030101010103" pitchFamily="34" charset="77"/>
                <a:ea typeface="DengXian" panose="02010600030101010101" pitchFamily="2" charset="-122"/>
                <a:cs typeface="Arial" panose="020B0604020202020204" pitchFamily="34" charset="0"/>
              </a:rPr>
              <a:t>Kringloop: </a:t>
            </a:r>
            <a:r>
              <a:rPr lang="nl-BE" sz="1800" b="0" dirty="0">
                <a:effectLst/>
                <a:latin typeface="Abadi MT Condensed Light" panose="020B0306030101010103" pitchFamily="34" charset="77"/>
                <a:ea typeface="DengXian" panose="02010600030101010101" pitchFamily="2" charset="-122"/>
                <a:cs typeface="Arial" panose="020B0604020202020204" pitchFamily="34" charset="0"/>
              </a:rPr>
              <a:t>verharde paden kunnen vervangen worden door grindgazon of grindpaden, </a:t>
            </a:r>
          </a:p>
          <a:p>
            <a:pPr lvl="1"/>
            <a:r>
              <a:rPr lang="nl-BE" sz="1800" b="0" dirty="0">
                <a:effectLst/>
                <a:latin typeface="Abadi MT Condensed Light" panose="020B0306030101010103" pitchFamily="34" charset="77"/>
                <a:ea typeface="DengXian" panose="02010600030101010101" pitchFamily="2" charset="-122"/>
                <a:cs typeface="Arial" panose="020B0604020202020204" pitchFamily="34" charset="0"/>
              </a:rPr>
              <a:t>stapstenen, boomschors…</a:t>
            </a:r>
          </a:p>
          <a:p>
            <a:pPr marL="342900" lvl="0" indent="-342900">
              <a:buFont typeface="Arial" panose="020B0604020202020204" pitchFamily="34" charset="0"/>
              <a:buChar char="•"/>
              <a:tabLst>
                <a:tab pos="457200" algn="l"/>
              </a:tabLst>
            </a:pPr>
            <a:endParaRPr lang="nl-BE" sz="2400" b="0" dirty="0">
              <a:effectLst/>
              <a:latin typeface="Abadi MT Condensed Light" panose="020B0306030101010103" pitchFamily="34" charset="77"/>
              <a:ea typeface="DengXian" panose="02010600030101010101" pitchFamily="2" charset="-122"/>
              <a:cs typeface="Arial" panose="020B0604020202020204" pitchFamily="34" charset="0"/>
            </a:endParaRPr>
          </a:p>
          <a:p>
            <a:pPr marL="3086100" lvl="6" indent="-342900">
              <a:buFont typeface="Arial" panose="020B0604020202020204" pitchFamily="34" charset="0"/>
              <a:buChar char="•"/>
              <a:tabLst>
                <a:tab pos="457200" algn="l"/>
              </a:tabLst>
            </a:pPr>
            <a:endParaRPr lang="nl-BE" sz="1800" b="0" dirty="0">
              <a:latin typeface="Abadi MT Condensed Light" panose="020B0306030101010103" pitchFamily="34" charset="77"/>
              <a:ea typeface="Times New Roman" panose="02020603050405020304" pitchFamily="18" charset="0"/>
              <a:cs typeface="Arial" panose="020B0604020202020204" pitchFamily="34" charset="0"/>
            </a:endParaRPr>
          </a:p>
        </p:txBody>
      </p:sp>
      <p:pic>
        <p:nvPicPr>
          <p:cNvPr id="9" name="Afbeelding 8">
            <a:extLst>
              <a:ext uri="{FF2B5EF4-FFF2-40B4-BE49-F238E27FC236}">
                <a16:creationId xmlns:a16="http://schemas.microsoft.com/office/drawing/2014/main" id="{565506F6-A6D3-FE29-C3E3-24960AA85B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92030" y="1143744"/>
            <a:ext cx="6226846" cy="4147420"/>
          </a:xfrm>
          <a:prstGeom prst="rect">
            <a:avLst/>
          </a:prstGeom>
        </p:spPr>
      </p:pic>
      <p:pic>
        <p:nvPicPr>
          <p:cNvPr id="11" name="Afbeelding 10">
            <a:extLst>
              <a:ext uri="{FF2B5EF4-FFF2-40B4-BE49-F238E27FC236}">
                <a16:creationId xmlns:a16="http://schemas.microsoft.com/office/drawing/2014/main" id="{78574CA1-E261-103A-2AD4-D9F261EAA1D8}"/>
              </a:ext>
            </a:extLst>
          </p:cNvPr>
          <p:cNvPicPr>
            <a:picLocks noChangeAspect="1"/>
          </p:cNvPicPr>
          <p:nvPr/>
        </p:nvPicPr>
        <p:blipFill>
          <a:blip r:embed="rId4"/>
          <a:stretch>
            <a:fillRect/>
          </a:stretch>
        </p:blipFill>
        <p:spPr>
          <a:xfrm>
            <a:off x="33638" y="1143744"/>
            <a:ext cx="3538797" cy="4147420"/>
          </a:xfrm>
          <a:prstGeom prst="rect">
            <a:avLst/>
          </a:prstGeom>
        </p:spPr>
      </p:pic>
    </p:spTree>
    <p:extLst>
      <p:ext uri="{BB962C8B-B14F-4D97-AF65-F5344CB8AC3E}">
        <p14:creationId xmlns:p14="http://schemas.microsoft.com/office/powerpoint/2010/main" val="3484428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59580" y="5291164"/>
            <a:ext cx="9279770" cy="469874"/>
          </a:xfrm>
          <a:prstGeom prst="rect">
            <a:avLst/>
          </a:prstGeom>
          <a:solidFill>
            <a:srgbClr val="6CB805">
              <a:alpha val="60000"/>
            </a:srgbClr>
          </a:solidFill>
        </p:spPr>
        <p:txBody>
          <a:bodyPr wrap="square" lIns="99569" tIns="49785" rIns="99569" bIns="49785" rtlCol="0">
            <a:spAutoFit/>
          </a:bodyPr>
          <a:lstStyle/>
          <a:p>
            <a:pPr algn="r"/>
            <a:r>
              <a:rPr lang="nl-NL" sz="2400" dirty="0" err="1">
                <a:solidFill>
                  <a:srgbClr val="FFFFFF"/>
                </a:solidFill>
                <a:latin typeface="Abadi MT Condensed Light"/>
                <a:cs typeface="Abadi MT Condensed Light"/>
              </a:rPr>
              <a:t>koerknal</a:t>
            </a:r>
            <a:r>
              <a:rPr lang="nl-NL" sz="2400" dirty="0">
                <a:solidFill>
                  <a:srgbClr val="FFFFFF"/>
                </a:solidFill>
                <a:latin typeface="Abadi MT Condensed Light"/>
                <a:cs typeface="Abadi MT Condensed Light"/>
              </a:rPr>
              <a:t> na ontharding</a:t>
            </a:r>
          </a:p>
        </p:txBody>
      </p:sp>
      <p:sp>
        <p:nvSpPr>
          <p:cNvPr id="6" name="Tekstvak 5">
            <a:extLst>
              <a:ext uri="{FF2B5EF4-FFF2-40B4-BE49-F238E27FC236}">
                <a16:creationId xmlns:a16="http://schemas.microsoft.com/office/drawing/2014/main" id="{9DE52F68-8EDF-A9BB-8965-A98A28378C1C}"/>
              </a:ext>
            </a:extLst>
          </p:cNvPr>
          <p:cNvSpPr txBox="1"/>
          <p:nvPr/>
        </p:nvSpPr>
        <p:spPr>
          <a:xfrm>
            <a:off x="876068" y="22048"/>
            <a:ext cx="9046793" cy="1292662"/>
          </a:xfrm>
          <a:prstGeom prst="rect">
            <a:avLst/>
          </a:prstGeom>
          <a:noFill/>
        </p:spPr>
        <p:txBody>
          <a:bodyPr wrap="square" rtlCol="0">
            <a:spAutoFit/>
          </a:bodyPr>
          <a:lstStyle/>
          <a:p>
            <a:pPr marL="342900" lvl="0" indent="-342900">
              <a:buFont typeface="Arial" panose="020B0604020202020204" pitchFamily="34" charset="0"/>
              <a:buChar char="•"/>
              <a:tabLst>
                <a:tab pos="457200" algn="l"/>
              </a:tabLst>
            </a:pPr>
            <a:r>
              <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rPr>
              <a:t>technische tips</a:t>
            </a:r>
          </a:p>
          <a:p>
            <a:pPr lvl="1"/>
            <a:r>
              <a:rPr lang="nl-BE" sz="1800" b="0" dirty="0">
                <a:effectLst/>
                <a:latin typeface="Abadi MT Condensed Light" panose="020B0306030101010103" pitchFamily="34" charset="77"/>
                <a:ea typeface="DengXian" panose="02010600030101010101" pitchFamily="2" charset="-122"/>
                <a:cs typeface="Arial" panose="020B0604020202020204" pitchFamily="34" charset="0"/>
              </a:rPr>
              <a:t>Maak een verloren tuinhoekje waar allerlei dieren, insecten kunnen schuilen of overwinteren</a:t>
            </a:r>
          </a:p>
          <a:p>
            <a:pPr lvl="1"/>
            <a:r>
              <a:rPr lang="nl-BE" sz="1800" b="0" dirty="0">
                <a:effectLst/>
                <a:latin typeface="Abadi MT Condensed Light" panose="020B0306030101010103" pitchFamily="34" charset="77"/>
                <a:ea typeface="DengXian" panose="02010600030101010101" pitchFamily="2" charset="-122"/>
                <a:cs typeface="Arial" panose="020B0604020202020204" pitchFamily="34" charset="0"/>
              </a:rPr>
              <a:t>Verzamel wat losse stenen, gebroken bloempotten, dakpannen, dun en dik hout kris kras in een hoekje. Hierin kunnen allerlei dieren zich verschuilen of komen overwinteren. Maak een takkenril en composthoop</a:t>
            </a:r>
            <a:endParaRPr lang="nl-BE" sz="2400" b="0" dirty="0">
              <a:effectLst/>
              <a:latin typeface="Abadi MT Condensed Light" panose="020B0306030101010103" pitchFamily="34" charset="77"/>
              <a:ea typeface="DengXian" panose="02010600030101010101" pitchFamily="2" charset="-122"/>
              <a:cs typeface="Arial" panose="020B0604020202020204" pitchFamily="34" charset="0"/>
            </a:endParaRPr>
          </a:p>
        </p:txBody>
      </p:sp>
      <p:pic>
        <p:nvPicPr>
          <p:cNvPr id="8" name="Afbeelding 7">
            <a:extLst>
              <a:ext uri="{FF2B5EF4-FFF2-40B4-BE49-F238E27FC236}">
                <a16:creationId xmlns:a16="http://schemas.microsoft.com/office/drawing/2014/main" id="{C3452919-807D-C544-789B-4D92268CFD1C}"/>
              </a:ext>
            </a:extLst>
          </p:cNvPr>
          <p:cNvPicPr>
            <a:picLocks noChangeAspect="1"/>
          </p:cNvPicPr>
          <p:nvPr/>
        </p:nvPicPr>
        <p:blipFill>
          <a:blip r:embed="rId3"/>
          <a:stretch>
            <a:fillRect/>
          </a:stretch>
        </p:blipFill>
        <p:spPr>
          <a:xfrm>
            <a:off x="3856048" y="1409836"/>
            <a:ext cx="3086832" cy="2514501"/>
          </a:xfrm>
          <a:prstGeom prst="rect">
            <a:avLst/>
          </a:prstGeom>
        </p:spPr>
      </p:pic>
      <p:pic>
        <p:nvPicPr>
          <p:cNvPr id="2" name="Afbeelding 1">
            <a:extLst>
              <a:ext uri="{FF2B5EF4-FFF2-40B4-BE49-F238E27FC236}">
                <a16:creationId xmlns:a16="http://schemas.microsoft.com/office/drawing/2014/main" id="{590AF746-9922-66AF-45A6-7C497F130DA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4511" y="2747343"/>
            <a:ext cx="2954112" cy="2514501"/>
          </a:xfrm>
          <a:prstGeom prst="rect">
            <a:avLst/>
          </a:prstGeom>
        </p:spPr>
      </p:pic>
      <p:pic>
        <p:nvPicPr>
          <p:cNvPr id="4" name="Afbeelding 3">
            <a:extLst>
              <a:ext uri="{FF2B5EF4-FFF2-40B4-BE49-F238E27FC236}">
                <a16:creationId xmlns:a16="http://schemas.microsoft.com/office/drawing/2014/main" id="{E92F6A93-50DC-9B89-6A74-9B8A427C5A32}"/>
              </a:ext>
            </a:extLst>
          </p:cNvPr>
          <p:cNvPicPr>
            <a:picLocks noChangeAspect="1"/>
          </p:cNvPicPr>
          <p:nvPr/>
        </p:nvPicPr>
        <p:blipFill>
          <a:blip r:embed="rId5"/>
          <a:stretch>
            <a:fillRect/>
          </a:stretch>
        </p:blipFill>
        <p:spPr>
          <a:xfrm>
            <a:off x="7025769" y="3020531"/>
            <a:ext cx="3013581" cy="2270633"/>
          </a:xfrm>
          <a:prstGeom prst="rect">
            <a:avLst/>
          </a:prstGeom>
        </p:spPr>
      </p:pic>
    </p:spTree>
    <p:extLst>
      <p:ext uri="{BB962C8B-B14F-4D97-AF65-F5344CB8AC3E}">
        <p14:creationId xmlns:p14="http://schemas.microsoft.com/office/powerpoint/2010/main" val="1124894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59580" y="5291164"/>
            <a:ext cx="9279770" cy="469874"/>
          </a:xfrm>
          <a:prstGeom prst="rect">
            <a:avLst/>
          </a:prstGeom>
          <a:solidFill>
            <a:srgbClr val="6CB805">
              <a:alpha val="60000"/>
            </a:srgbClr>
          </a:solidFill>
        </p:spPr>
        <p:txBody>
          <a:bodyPr wrap="square" lIns="99569" tIns="49785" rIns="99569" bIns="49785" rtlCol="0">
            <a:spAutoFit/>
          </a:bodyPr>
          <a:lstStyle/>
          <a:p>
            <a:pPr algn="r"/>
            <a:r>
              <a:rPr lang="nl-NL" sz="2400" err="1">
                <a:solidFill>
                  <a:srgbClr val="FFFFFF"/>
                </a:solidFill>
                <a:latin typeface="Abadi MT Condensed Light"/>
                <a:cs typeface="Abadi MT Condensed Light"/>
              </a:rPr>
              <a:t>koerknal</a:t>
            </a:r>
            <a:r>
              <a:rPr lang="nl-NL" sz="2400">
                <a:solidFill>
                  <a:srgbClr val="FFFFFF"/>
                </a:solidFill>
                <a:latin typeface="Abadi MT Condensed Light"/>
                <a:cs typeface="Abadi MT Condensed Light"/>
              </a:rPr>
              <a:t> na ontharding</a:t>
            </a:r>
          </a:p>
        </p:txBody>
      </p:sp>
      <p:sp>
        <p:nvSpPr>
          <p:cNvPr id="6" name="Tekstvak 5">
            <a:extLst>
              <a:ext uri="{FF2B5EF4-FFF2-40B4-BE49-F238E27FC236}">
                <a16:creationId xmlns:a16="http://schemas.microsoft.com/office/drawing/2014/main" id="{9DE52F68-8EDF-A9BB-8965-A98A28378C1C}"/>
              </a:ext>
            </a:extLst>
          </p:cNvPr>
          <p:cNvSpPr txBox="1"/>
          <p:nvPr/>
        </p:nvSpPr>
        <p:spPr>
          <a:xfrm>
            <a:off x="837483" y="537085"/>
            <a:ext cx="8364384" cy="4339650"/>
          </a:xfrm>
          <a:prstGeom prst="rect">
            <a:avLst/>
          </a:prstGeom>
          <a:noFill/>
        </p:spPr>
        <p:txBody>
          <a:bodyPr wrap="square" rtlCol="0">
            <a:spAutoFit/>
          </a:bodyPr>
          <a:lstStyle/>
          <a:p>
            <a:r>
              <a:rPr lang="nl-BE" sz="2400" b="0" dirty="0">
                <a:latin typeface="Abadi MT Condensed Light" panose="020B0306030101010103" pitchFamily="34" charset="77"/>
                <a:ea typeface="Calibri" panose="020F0502020204030204" pitchFamily="34" charset="0"/>
                <a:cs typeface="Calibri" panose="020F0502020204030204" pitchFamily="34" charset="0"/>
              </a:rPr>
              <a:t>Wip je tegels en maak </a:t>
            </a:r>
            <a:r>
              <a:rPr lang="nl-BE" sz="2400" b="0" dirty="0">
                <a:effectLst/>
                <a:latin typeface="Abadi MT Condensed Light" panose="020B0306030101010103" pitchFamily="34" charset="77"/>
                <a:ea typeface="Calibri" panose="020F0502020204030204" pitchFamily="34" charset="0"/>
                <a:cs typeface="Calibri" panose="020F0502020204030204" pitchFamily="34" charset="0"/>
              </a:rPr>
              <a:t>een natuurrijke tuin</a:t>
            </a:r>
          </a:p>
          <a:p>
            <a:endParaRPr lang="nl-BE" sz="1800" b="0" dirty="0">
              <a:effectLst/>
              <a:latin typeface="Abadi MT Condensed Light" panose="020B0306030101010103" pitchFamily="34" charset="77"/>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nl-BE" sz="1800" b="0" dirty="0">
                <a:solidFill>
                  <a:srgbClr val="000000"/>
                </a:solidFill>
                <a:latin typeface="Abadi MT Condensed Light" panose="020B0306030101010103" pitchFamily="34" charset="77"/>
                <a:cs typeface="Times New Roman" panose="02020603050405020304" pitchFamily="18" charset="0"/>
              </a:rPr>
              <a:t>Ontharden voorkomt wateroverlast</a:t>
            </a:r>
          </a:p>
          <a:p>
            <a:endParaRPr lang="nl-BE" sz="1800" b="0" dirty="0">
              <a:solidFill>
                <a:srgbClr val="000000"/>
              </a:solidFill>
              <a:latin typeface="Abadi MT Condensed Light" panose="020B0306030101010103" pitchFamily="34" charset="77"/>
              <a:cs typeface="Times New Roman" panose="02020603050405020304" pitchFamily="18" charset="0"/>
            </a:endParaRPr>
          </a:p>
          <a:p>
            <a:pPr marL="285750" indent="-285750">
              <a:buFont typeface="Arial" panose="020B0604020202020204" pitchFamily="34" charset="0"/>
              <a:buChar char="•"/>
            </a:pPr>
            <a:r>
              <a:rPr lang="nl-BE" sz="1800" b="0" dirty="0">
                <a:solidFill>
                  <a:srgbClr val="000000"/>
                </a:solidFill>
                <a:effectLst/>
                <a:latin typeface="Abadi MT Condensed Light" panose="020B0306030101010103" pitchFamily="34" charset="77"/>
                <a:ea typeface="Times New Roman" panose="02020603050405020304" pitchFamily="18" charset="0"/>
                <a:cs typeface="Times New Roman" panose="02020603050405020304" pitchFamily="18" charset="0"/>
              </a:rPr>
              <a:t>Het water kan in de bodem infiltreren en voedt het grondwater</a:t>
            </a:r>
          </a:p>
          <a:p>
            <a:endParaRPr lang="nl-BE" sz="1800" b="0" dirty="0">
              <a:solidFill>
                <a:srgbClr val="000000"/>
              </a:solidFill>
              <a:latin typeface="Abadi MT Condensed Light" panose="020B0306030101010103" pitchFamily="34" charset="77"/>
              <a:cs typeface="Times New Roman" panose="02020603050405020304" pitchFamily="18" charset="0"/>
            </a:endParaRPr>
          </a:p>
          <a:p>
            <a:pPr marL="285750" indent="-285750">
              <a:buFont typeface="Arial" panose="020B0604020202020204" pitchFamily="34" charset="0"/>
              <a:buChar char="•"/>
            </a:pPr>
            <a:r>
              <a:rPr lang="nl-BE" sz="1800" b="0" dirty="0">
                <a:solidFill>
                  <a:srgbClr val="000000"/>
                </a:solidFill>
                <a:latin typeface="Abadi MT Condensed Light" panose="020B0306030101010103" pitchFamily="34" charset="77"/>
                <a:cs typeface="Times New Roman" panose="02020603050405020304" pitchFamily="18" charset="0"/>
              </a:rPr>
              <a:t>Bomen en struiken werken als airco dus blijft het koeler in je tuin in de zomer</a:t>
            </a:r>
          </a:p>
          <a:p>
            <a:pPr marL="285750" indent="-285750">
              <a:buFont typeface="Arial" panose="020B0604020202020204" pitchFamily="34" charset="0"/>
              <a:buChar char="•"/>
            </a:pPr>
            <a:endParaRPr lang="nl-BE" sz="1800" b="0" dirty="0">
              <a:solidFill>
                <a:srgbClr val="000000"/>
              </a:solidFill>
              <a:latin typeface="Abadi MT Condensed Light" panose="020B0306030101010103" pitchFamily="34" charset="77"/>
              <a:cs typeface="Times New Roman" panose="02020603050405020304" pitchFamily="18" charset="0"/>
            </a:endParaRPr>
          </a:p>
          <a:p>
            <a:pPr marL="285750" indent="-285750">
              <a:buFont typeface="Arial" panose="020B0604020202020204" pitchFamily="34" charset="0"/>
              <a:buChar char="•"/>
            </a:pPr>
            <a:r>
              <a:rPr lang="nl-BE" sz="1800" b="0" dirty="0">
                <a:solidFill>
                  <a:srgbClr val="000000"/>
                </a:solidFill>
                <a:latin typeface="Abadi MT Condensed Light" panose="020B0306030101010103" pitchFamily="34" charset="77"/>
                <a:cs typeface="Times New Roman" panose="02020603050405020304" pitchFamily="18" charset="0"/>
              </a:rPr>
              <a:t>Bomen zijn goed voor de luchtkwaliteit</a:t>
            </a:r>
          </a:p>
          <a:p>
            <a:pPr marL="285750" indent="-285750">
              <a:buFont typeface="Arial" panose="020B0604020202020204" pitchFamily="34" charset="0"/>
              <a:buChar char="•"/>
            </a:pPr>
            <a:endParaRPr lang="nl-BE" sz="1800" b="0" dirty="0">
              <a:solidFill>
                <a:srgbClr val="000000"/>
              </a:solidFill>
              <a:latin typeface="Abadi MT Condensed Light" panose="020B0306030101010103" pitchFamily="34" charset="77"/>
              <a:cs typeface="Times New Roman" panose="02020603050405020304" pitchFamily="18" charset="0"/>
            </a:endParaRPr>
          </a:p>
          <a:p>
            <a:pPr marL="285750" indent="-285750">
              <a:buFont typeface="Arial" panose="020B0604020202020204" pitchFamily="34" charset="0"/>
              <a:buChar char="•"/>
            </a:pPr>
            <a:r>
              <a:rPr lang="nl-BE" sz="1800" b="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Natuurrijke tuinen helpen de </a:t>
            </a:r>
            <a:r>
              <a:rPr lang="nl-BE" sz="1800" b="0" dirty="0">
                <a:solidFill>
                  <a:srgbClr val="000000"/>
                </a:solidFill>
                <a:effectLst/>
                <a:latin typeface="Abadi MT Condensed Light" panose="020B0306030101010103" pitchFamily="34" charset="77"/>
                <a:ea typeface="Times New Roman" panose="02020603050405020304" pitchFamily="18" charset="0"/>
                <a:cs typeface="Times New Roman" panose="02020603050405020304" pitchFamily="18" charset="0"/>
              </a:rPr>
              <a:t>biodiversiteit: vogels, vlinders, insecten, vleermuizen, egels..</a:t>
            </a:r>
            <a:endParaRPr lang="nl-BE" sz="1800" b="0" dirty="0">
              <a:effectLst/>
              <a:latin typeface="Abadi MT Condensed Light" panose="020B0306030101010103" pitchFamily="34" charset="77"/>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nl-BE" sz="1800" b="0" dirty="0">
              <a:solidFill>
                <a:srgbClr val="000000"/>
              </a:solidFill>
              <a:latin typeface="Abadi MT Condensed Light" panose="020B0306030101010103" pitchFamily="34" charset="77"/>
              <a:cs typeface="Times New Roman" panose="02020603050405020304" pitchFamily="18" charset="0"/>
            </a:endParaRPr>
          </a:p>
          <a:p>
            <a:pPr marL="285750" indent="-285750">
              <a:buFont typeface="Arial" panose="020B0604020202020204" pitchFamily="34" charset="0"/>
              <a:buChar char="•"/>
            </a:pPr>
            <a:r>
              <a:rPr lang="nl-BE" sz="1800" b="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J</a:t>
            </a:r>
            <a:r>
              <a:rPr lang="nl-BE" sz="1800" b="0" dirty="0">
                <a:solidFill>
                  <a:srgbClr val="000000"/>
                </a:solidFill>
                <a:effectLst/>
                <a:latin typeface="Abadi MT Condensed Light" panose="020B0306030101010103" pitchFamily="34" charset="77"/>
                <a:ea typeface="Times New Roman" panose="02020603050405020304" pitchFamily="18" charset="0"/>
                <a:cs typeface="Times New Roman" panose="02020603050405020304" pitchFamily="18" charset="0"/>
              </a:rPr>
              <a:t>e creëert een gezonde omgeving zonder sproeistoffen</a:t>
            </a:r>
            <a:endParaRPr lang="nl-BE" sz="1800" b="0" dirty="0">
              <a:effectLst/>
              <a:latin typeface="Abadi MT Condensed Light" panose="020B0306030101010103" pitchFamily="34" charset="77"/>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nl-BE" sz="1800" b="0" dirty="0">
              <a:solidFill>
                <a:srgbClr val="000000"/>
              </a:solidFill>
              <a:latin typeface="Abadi MT Condensed Light" panose="020B0306030101010103" pitchFamily="34" charset="77"/>
              <a:cs typeface="Times New Roman" panose="02020603050405020304" pitchFamily="18" charset="0"/>
            </a:endParaRPr>
          </a:p>
          <a:p>
            <a:pPr marL="285750" indent="-285750">
              <a:buFont typeface="Arial" panose="020B0604020202020204" pitchFamily="34" charset="0"/>
              <a:buChar char="•"/>
            </a:pPr>
            <a:r>
              <a:rPr lang="nl-BE" sz="1800" b="0" dirty="0">
                <a:solidFill>
                  <a:srgbClr val="000000"/>
                </a:solidFill>
                <a:latin typeface="Abadi MT Condensed Light" panose="020B0306030101010103" pitchFamily="34" charset="77"/>
                <a:cs typeface="Times New Roman" panose="02020603050405020304" pitchFamily="18" charset="0"/>
              </a:rPr>
              <a:t>en vooral: </a:t>
            </a:r>
            <a:r>
              <a:rPr lang="nl-BE" sz="1800" b="0" dirty="0">
                <a:solidFill>
                  <a:srgbClr val="000000"/>
                </a:solidFill>
                <a:effectLst/>
                <a:latin typeface="Abadi MT Condensed Light" panose="020B0306030101010103" pitchFamily="34" charset="77"/>
                <a:ea typeface="Times New Roman" panose="02020603050405020304" pitchFamily="18" charset="0"/>
                <a:cs typeface="Times New Roman" panose="02020603050405020304" pitchFamily="18" charset="0"/>
              </a:rPr>
              <a:t>groene, natuurrijke  tuinen zijn zoveel mooier!</a:t>
            </a:r>
            <a:r>
              <a:rPr lang="nl-BE" sz="1800" b="0" dirty="0">
                <a:effectLst/>
                <a:latin typeface="Abadi MT Condensed Light" panose="020B0306030101010103" pitchFamily="34" charset="77"/>
              </a:rPr>
              <a:t> </a:t>
            </a:r>
            <a:endParaRPr lang="nl-NL" sz="1800" b="0" dirty="0">
              <a:latin typeface="Abadi MT Condensed Light" panose="020B0306030101010103" pitchFamily="34" charset="77"/>
              <a:cs typeface="Calibri" panose="020F0502020204030204" pitchFamily="34" charset="0"/>
            </a:endParaRPr>
          </a:p>
        </p:txBody>
      </p:sp>
    </p:spTree>
    <p:extLst>
      <p:ext uri="{BB962C8B-B14F-4D97-AF65-F5344CB8AC3E}">
        <p14:creationId xmlns:p14="http://schemas.microsoft.com/office/powerpoint/2010/main" val="429305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59580" y="5291164"/>
            <a:ext cx="9279770" cy="469874"/>
          </a:xfrm>
          <a:prstGeom prst="rect">
            <a:avLst/>
          </a:prstGeom>
          <a:solidFill>
            <a:srgbClr val="6CB805">
              <a:alpha val="60000"/>
            </a:srgbClr>
          </a:solidFill>
        </p:spPr>
        <p:txBody>
          <a:bodyPr wrap="square" lIns="99569" tIns="49785" rIns="99569" bIns="49785" rtlCol="0">
            <a:spAutoFit/>
          </a:bodyPr>
          <a:lstStyle/>
          <a:p>
            <a:pPr algn="r"/>
            <a:r>
              <a:rPr lang="nl-NL" sz="2400" err="1">
                <a:solidFill>
                  <a:srgbClr val="FFFFFF"/>
                </a:solidFill>
                <a:latin typeface="Abadi MT Condensed Light"/>
                <a:cs typeface="Abadi MT Condensed Light"/>
              </a:rPr>
              <a:t>koerknal</a:t>
            </a:r>
            <a:r>
              <a:rPr lang="nl-NL" sz="2400">
                <a:solidFill>
                  <a:srgbClr val="FFFFFF"/>
                </a:solidFill>
                <a:latin typeface="Abadi MT Condensed Light"/>
                <a:cs typeface="Abadi MT Condensed Light"/>
              </a:rPr>
              <a:t> na ontharding</a:t>
            </a:r>
          </a:p>
        </p:txBody>
      </p:sp>
      <p:pic>
        <p:nvPicPr>
          <p:cNvPr id="3" name="Afbeelding 2">
            <a:extLst>
              <a:ext uri="{FF2B5EF4-FFF2-40B4-BE49-F238E27FC236}">
                <a16:creationId xmlns:a16="http://schemas.microsoft.com/office/drawing/2014/main" id="{16D1F09F-723A-D510-E27D-B61F176684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9581" y="1384916"/>
            <a:ext cx="5208331" cy="3906247"/>
          </a:xfrm>
          <a:prstGeom prst="rect">
            <a:avLst/>
          </a:prstGeom>
        </p:spPr>
      </p:pic>
      <p:pic>
        <p:nvPicPr>
          <p:cNvPr id="7" name="Afbeelding 6">
            <a:extLst>
              <a:ext uri="{FF2B5EF4-FFF2-40B4-BE49-F238E27FC236}">
                <a16:creationId xmlns:a16="http://schemas.microsoft.com/office/drawing/2014/main" id="{EE46B0CC-F2B9-C393-6D1E-D78337CD7CF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70977" y="0"/>
            <a:ext cx="3968374" cy="5291164"/>
          </a:xfrm>
          <a:prstGeom prst="rect">
            <a:avLst/>
          </a:prstGeom>
        </p:spPr>
      </p:pic>
    </p:spTree>
    <p:extLst>
      <p:ext uri="{BB962C8B-B14F-4D97-AF65-F5344CB8AC3E}">
        <p14:creationId xmlns:p14="http://schemas.microsoft.com/office/powerpoint/2010/main" val="1163167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59580" y="5291164"/>
            <a:ext cx="9279770" cy="469874"/>
          </a:xfrm>
          <a:prstGeom prst="rect">
            <a:avLst/>
          </a:prstGeom>
          <a:solidFill>
            <a:srgbClr val="6CB805">
              <a:alpha val="60000"/>
            </a:srgbClr>
          </a:solidFill>
        </p:spPr>
        <p:txBody>
          <a:bodyPr wrap="square" lIns="99569" tIns="49785" rIns="99569" bIns="49785" rtlCol="0">
            <a:spAutoFit/>
          </a:bodyPr>
          <a:lstStyle/>
          <a:p>
            <a:pPr algn="r"/>
            <a:r>
              <a:rPr lang="nl-NL" sz="2400" err="1">
                <a:solidFill>
                  <a:srgbClr val="FFFFFF"/>
                </a:solidFill>
                <a:latin typeface="Abadi MT Condensed Light"/>
                <a:cs typeface="Abadi MT Condensed Light"/>
              </a:rPr>
              <a:t>koerknal</a:t>
            </a:r>
            <a:r>
              <a:rPr lang="nl-NL" sz="2400">
                <a:solidFill>
                  <a:srgbClr val="FFFFFF"/>
                </a:solidFill>
                <a:latin typeface="Abadi MT Condensed Light"/>
                <a:cs typeface="Abadi MT Condensed Light"/>
              </a:rPr>
              <a:t> na ontharding</a:t>
            </a:r>
          </a:p>
        </p:txBody>
      </p:sp>
      <p:sp>
        <p:nvSpPr>
          <p:cNvPr id="6" name="Tekstvak 5">
            <a:extLst>
              <a:ext uri="{FF2B5EF4-FFF2-40B4-BE49-F238E27FC236}">
                <a16:creationId xmlns:a16="http://schemas.microsoft.com/office/drawing/2014/main" id="{9DE52F68-8EDF-A9BB-8965-A98A28378C1C}"/>
              </a:ext>
            </a:extLst>
          </p:cNvPr>
          <p:cNvSpPr txBox="1"/>
          <p:nvPr/>
        </p:nvSpPr>
        <p:spPr>
          <a:xfrm>
            <a:off x="837483" y="424351"/>
            <a:ext cx="8364384" cy="4124206"/>
          </a:xfrm>
          <a:prstGeom prst="rect">
            <a:avLst/>
          </a:prstGeom>
          <a:noFill/>
        </p:spPr>
        <p:txBody>
          <a:bodyPr wrap="square" rtlCol="0">
            <a:spAutoFit/>
          </a:bodyPr>
          <a:lstStyle/>
          <a:p>
            <a:r>
              <a:rPr lang="nl-BE" sz="2400" b="0" dirty="0">
                <a:effectLst/>
                <a:latin typeface="Abadi MT Condensed Light" panose="020B0306030101010103" pitchFamily="34" charset="77"/>
                <a:ea typeface="Calibri" panose="020F0502020204030204" pitchFamily="34" charset="0"/>
                <a:cs typeface="Calibri" panose="020F0502020204030204" pitchFamily="34" charset="0"/>
              </a:rPr>
              <a:t>Stenen eruit en dan?</a:t>
            </a:r>
          </a:p>
          <a:p>
            <a:endParaRPr lang="nl-BE" sz="2000" b="0" dirty="0">
              <a:effectLst/>
              <a:latin typeface="Abadi MT Condensed Light" panose="020B0306030101010103" pitchFamily="34" charset="77"/>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nl-BE" sz="1800" b="0" dirty="0">
                <a:latin typeface="Abadi MT Condensed Light" panose="020B0306030101010103" pitchFamily="34" charset="77"/>
                <a:ea typeface="Calibri" panose="020F0502020204030204" pitchFamily="34" charset="0"/>
                <a:cs typeface="Calibri" panose="020F0502020204030204" pitchFamily="34" charset="0"/>
              </a:rPr>
              <a:t>Je hebt</a:t>
            </a:r>
            <a:r>
              <a:rPr lang="nl-BE" sz="1800" b="0" dirty="0">
                <a:effectLst/>
                <a:latin typeface="Abadi MT Condensed Light" panose="020B0306030101010103" pitchFamily="34" charset="77"/>
                <a:ea typeface="Calibri" panose="020F0502020204030204" pitchFamily="34" charset="0"/>
                <a:cs typeface="Calibri" panose="020F0502020204030204" pitchFamily="34" charset="0"/>
              </a:rPr>
              <a:t> stenen weggehaald en er ligt een zandpakket onder: </a:t>
            </a:r>
            <a:r>
              <a:rPr lang="nl-BE" sz="1800" b="0" dirty="0">
                <a:latin typeface="Abadi MT Condensed Light" panose="020B0306030101010103" pitchFamily="34" charset="77"/>
                <a:ea typeface="Calibri" panose="020F0502020204030204" pitchFamily="34" charset="0"/>
                <a:cs typeface="Calibri" panose="020F0502020204030204" pitchFamily="34" charset="0"/>
              </a:rPr>
              <a:t>s</a:t>
            </a:r>
            <a:r>
              <a:rPr lang="nl-BE" sz="1800" b="0" dirty="0">
                <a:effectLst/>
                <a:latin typeface="Abadi MT Condensed Light" panose="020B0306030101010103" pitchFamily="34" charset="77"/>
                <a:ea typeface="Calibri" panose="020F0502020204030204" pitchFamily="34" charset="0"/>
                <a:cs typeface="Calibri" panose="020F0502020204030204" pitchFamily="34" charset="0"/>
              </a:rPr>
              <a:t>ommige soorten groeien hier goed in maar veel planten houden van een rijkere bodem. </a:t>
            </a:r>
          </a:p>
          <a:p>
            <a:pPr marL="285750" indent="-285750">
              <a:buFont typeface="Arial" panose="020B0604020202020204" pitchFamily="34" charset="0"/>
              <a:buChar char="•"/>
            </a:pPr>
            <a:endParaRPr lang="nl-BE" sz="1800" b="0" dirty="0">
              <a:effectLst/>
              <a:latin typeface="Abadi MT Condensed Light" panose="020B0306030101010103" pitchFamily="34" charset="77"/>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nl-BE" sz="1800" b="0" dirty="0">
                <a:effectLst/>
                <a:latin typeface="Abadi MT Condensed Light" panose="020B0306030101010103" pitchFamily="34" charset="77"/>
                <a:ea typeface="Calibri" panose="020F0502020204030204" pitchFamily="34" charset="0"/>
                <a:cs typeface="Calibri" panose="020F0502020204030204" pitchFamily="34" charset="0"/>
              </a:rPr>
              <a:t>Bij klei of leemgrond onder het zand kun je een deel van het vrijkomende zand mengen door de </a:t>
            </a:r>
            <a:r>
              <a:rPr lang="nl-BE" sz="1800" b="0" dirty="0">
                <a:latin typeface="Abadi MT Condensed Light" panose="020B0306030101010103" pitchFamily="34" charset="77"/>
                <a:ea typeface="Calibri" panose="020F0502020204030204" pitchFamily="34" charset="0"/>
                <a:cs typeface="Calibri" panose="020F0502020204030204" pitchFamily="34" charset="0"/>
              </a:rPr>
              <a:t>klei of het leem</a:t>
            </a:r>
            <a:r>
              <a:rPr lang="nl-BE" sz="1800" b="0" dirty="0">
                <a:effectLst/>
                <a:latin typeface="Abadi MT Condensed Light" panose="020B0306030101010103" pitchFamily="34" charset="77"/>
                <a:ea typeface="Calibri" panose="020F0502020204030204" pitchFamily="34" charset="0"/>
                <a:cs typeface="Calibri" panose="020F0502020204030204" pitchFamily="34" charset="0"/>
              </a:rPr>
              <a:t>.</a:t>
            </a:r>
            <a:r>
              <a:rPr lang="nl-BE" sz="1800" b="0" dirty="0">
                <a:latin typeface="Abadi MT Condensed Light" panose="020B0306030101010103" pitchFamily="34" charset="77"/>
                <a:ea typeface="Calibri" panose="020F0502020204030204" pitchFamily="34" charset="0"/>
                <a:cs typeface="Calibri" panose="020F0502020204030204" pitchFamily="34" charset="0"/>
              </a:rPr>
              <a:t> </a:t>
            </a:r>
            <a:r>
              <a:rPr lang="nl-BE" sz="1800" b="0" dirty="0">
                <a:effectLst/>
                <a:latin typeface="Abadi MT Condensed Light" panose="020B0306030101010103" pitchFamily="34" charset="77"/>
                <a:ea typeface="Calibri" panose="020F0502020204030204" pitchFamily="34" charset="0"/>
                <a:cs typeface="Calibri" panose="020F0502020204030204" pitchFamily="34" charset="0"/>
              </a:rPr>
              <a:t>De grond onder het zandbed moet je eerst los spitten tezij er boomwortels zitten.</a:t>
            </a:r>
          </a:p>
          <a:p>
            <a:pPr marL="285750" indent="-285750">
              <a:buFont typeface="Arial" panose="020B0604020202020204" pitchFamily="34" charset="0"/>
              <a:buChar char="•"/>
            </a:pPr>
            <a:endParaRPr lang="nl-BE" sz="1800" b="0" dirty="0">
              <a:effectLst/>
              <a:latin typeface="Abadi MT Condensed Light" panose="020B0306030101010103" pitchFamily="34" charset="77"/>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nl-BE" sz="1800" b="0" dirty="0">
                <a:effectLst/>
                <a:latin typeface="Abadi MT Condensed Light" panose="020B0306030101010103" pitchFamily="34" charset="77"/>
                <a:ea typeface="Calibri" panose="020F0502020204030204" pitchFamily="34" charset="0"/>
                <a:cs typeface="Calibri" panose="020F0502020204030204" pitchFamily="34" charset="0"/>
              </a:rPr>
              <a:t>Wil je een rijkere grond: voer het zand af en vul de tuin aan met goede </a:t>
            </a:r>
            <a:r>
              <a:rPr lang="nl-BE" sz="1800" b="0" dirty="0">
                <a:latin typeface="Abadi MT Condensed Light" panose="020B0306030101010103" pitchFamily="34" charset="77"/>
                <a:ea typeface="Calibri" panose="020F0502020204030204" pitchFamily="34" charset="0"/>
                <a:cs typeface="Calibri" panose="020F0502020204030204" pitchFamily="34" charset="0"/>
              </a:rPr>
              <a:t>teelaarde</a:t>
            </a:r>
            <a:r>
              <a:rPr lang="nl-BE" sz="1800" b="0" dirty="0">
                <a:effectLst/>
                <a:latin typeface="Abadi MT Condensed Light" panose="020B0306030101010103" pitchFamily="34" charset="77"/>
                <a:ea typeface="Calibri" panose="020F0502020204030204" pitchFamily="34" charset="0"/>
                <a:cs typeface="Calibri" panose="020F0502020204030204" pitchFamily="34" charset="0"/>
              </a:rPr>
              <a:t> en kies beplanting die geschikt is voor de plek. Zuur of kalkrijk? Nat of droog? Zon of schaduw?</a:t>
            </a:r>
          </a:p>
          <a:p>
            <a:pPr marL="285750" indent="-285750">
              <a:buFont typeface="Arial" panose="020B0604020202020204" pitchFamily="34" charset="0"/>
              <a:buChar char="•"/>
            </a:pPr>
            <a:endParaRPr lang="nl-BE" sz="1800" b="0" dirty="0">
              <a:effectLst/>
              <a:latin typeface="Abadi MT Condensed Light" panose="020B0306030101010103" pitchFamily="34" charset="77"/>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nl-BE" sz="1800" b="0" dirty="0">
                <a:effectLst/>
                <a:latin typeface="Abadi MT Condensed Light" panose="020B0306030101010103" pitchFamily="34" charset="77"/>
                <a:ea typeface="Calibri" panose="020F0502020204030204" pitchFamily="34" charset="0"/>
                <a:cs typeface="Calibri" panose="020F0502020204030204" pitchFamily="34" charset="0"/>
              </a:rPr>
              <a:t>Gebruik de vrijgekomen tegels voor een stapelmuurtje. Gebruik tegels en stenen van verschillende vormen zodat allerlei soorten gaten ontstaan waartussen planten kunnen groeien. Hierdoor biedt je huisvesting en schuilplaatsen aan insecten en amfibieën</a:t>
            </a:r>
            <a:r>
              <a:rPr lang="nl-BE" sz="2000" b="0" dirty="0">
                <a:effectLst/>
                <a:latin typeface="Abadi MT Condensed Light" panose="020B0306030101010103" pitchFamily="34" charset="77"/>
                <a:cs typeface="Calibri" panose="020F0502020204030204" pitchFamily="34" charset="0"/>
              </a:rPr>
              <a:t> </a:t>
            </a:r>
            <a:endParaRPr lang="nl-NL" b="0" dirty="0">
              <a:latin typeface="Abadi MT Condensed Light" panose="020B0306030101010103" pitchFamily="34" charset="77"/>
              <a:cs typeface="Calibri" panose="020F0502020204030204" pitchFamily="34" charset="0"/>
            </a:endParaRPr>
          </a:p>
        </p:txBody>
      </p:sp>
    </p:spTree>
    <p:extLst>
      <p:ext uri="{BB962C8B-B14F-4D97-AF65-F5344CB8AC3E}">
        <p14:creationId xmlns:p14="http://schemas.microsoft.com/office/powerpoint/2010/main" val="95983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59580" y="5291164"/>
            <a:ext cx="9279770" cy="469874"/>
          </a:xfrm>
          <a:prstGeom prst="rect">
            <a:avLst/>
          </a:prstGeom>
          <a:solidFill>
            <a:srgbClr val="6CB805">
              <a:alpha val="60000"/>
            </a:srgbClr>
          </a:solidFill>
        </p:spPr>
        <p:txBody>
          <a:bodyPr wrap="square" lIns="99569" tIns="49785" rIns="99569" bIns="49785" rtlCol="0">
            <a:spAutoFit/>
          </a:bodyPr>
          <a:lstStyle/>
          <a:p>
            <a:pPr algn="r"/>
            <a:r>
              <a:rPr lang="nl-NL" sz="2400" dirty="0" err="1">
                <a:solidFill>
                  <a:srgbClr val="FFFFFF"/>
                </a:solidFill>
                <a:latin typeface="Abadi MT Condensed Light"/>
                <a:cs typeface="Abadi MT Condensed Light"/>
              </a:rPr>
              <a:t>koerknal</a:t>
            </a:r>
            <a:r>
              <a:rPr lang="nl-NL" sz="2400" dirty="0">
                <a:solidFill>
                  <a:srgbClr val="FFFFFF"/>
                </a:solidFill>
                <a:latin typeface="Abadi MT Condensed Light"/>
                <a:cs typeface="Abadi MT Condensed Light"/>
              </a:rPr>
              <a:t> na ontharding</a:t>
            </a:r>
          </a:p>
        </p:txBody>
      </p:sp>
      <p:sp>
        <p:nvSpPr>
          <p:cNvPr id="6" name="Tekstvak 5">
            <a:extLst>
              <a:ext uri="{FF2B5EF4-FFF2-40B4-BE49-F238E27FC236}">
                <a16:creationId xmlns:a16="http://schemas.microsoft.com/office/drawing/2014/main" id="{9DE52F68-8EDF-A9BB-8965-A98A28378C1C}"/>
              </a:ext>
            </a:extLst>
          </p:cNvPr>
          <p:cNvSpPr txBox="1"/>
          <p:nvPr/>
        </p:nvSpPr>
        <p:spPr>
          <a:xfrm>
            <a:off x="992557" y="0"/>
            <a:ext cx="7786253" cy="4585871"/>
          </a:xfrm>
          <a:prstGeom prst="rect">
            <a:avLst/>
          </a:prstGeom>
          <a:noFill/>
        </p:spPr>
        <p:txBody>
          <a:bodyPr wrap="square" rtlCol="0">
            <a:spAutoFit/>
          </a:bodyPr>
          <a:lstStyle/>
          <a:p>
            <a:pPr>
              <a:tabLst>
                <a:tab pos="457200" algn="l"/>
              </a:tabLst>
            </a:pPr>
            <a:r>
              <a:rPr lang="nl-NL" sz="2400" b="0" dirty="0">
                <a:latin typeface="Abadi MT Condensed Light"/>
                <a:cs typeface="Abadi MT Condensed Light"/>
              </a:rPr>
              <a:t>Een natuurrijke tuin:</a:t>
            </a:r>
          </a:p>
          <a:p>
            <a:pPr lvl="0">
              <a:tabLst>
                <a:tab pos="457200" algn="l"/>
              </a:tabLst>
            </a:pPr>
            <a:endParaRPr lang="nl-BE" sz="1800" b="0" dirty="0">
              <a:effectLst/>
              <a:latin typeface="Abadi MT Condensed Light" panose="020B0306030101010103" pitchFamily="34" charset="77"/>
              <a:ea typeface="Times New Roman" panose="02020603050405020304" pitchFamily="18" charset="0"/>
              <a:cs typeface="Arial" panose="020B0604020202020204" pitchFamily="34" charset="0"/>
            </a:endParaRPr>
          </a:p>
          <a:p>
            <a:pPr marL="342900" lvl="0" indent="-342900">
              <a:buFont typeface="Arial" panose="020B0604020202020204" pitchFamily="34" charset="0"/>
              <a:buChar char="•"/>
              <a:tabLst>
                <a:tab pos="457200" algn="l"/>
              </a:tabLst>
            </a:pPr>
            <a:r>
              <a:rPr lang="nl-BE" sz="1800" b="0" dirty="0">
                <a:latin typeface="Abadi MT Condensed Light" panose="020B0306030101010103" pitchFamily="34" charset="77"/>
                <a:ea typeface="Times New Roman" panose="02020603050405020304" pitchFamily="18" charset="0"/>
                <a:cs typeface="Arial" panose="020B0604020202020204" pitchFamily="34" charset="0"/>
              </a:rPr>
              <a:t>B</a:t>
            </a:r>
            <a:r>
              <a:rPr lang="nl-BE" sz="1800" b="0" dirty="0">
                <a:effectLst/>
                <a:latin typeface="Abadi MT Condensed Light" panose="020B0306030101010103" pitchFamily="34" charset="77"/>
                <a:ea typeface="Times New Roman" panose="02020603050405020304" pitchFamily="18" charset="0"/>
                <a:cs typeface="Arial" panose="020B0604020202020204" pitchFamily="34" charset="0"/>
              </a:rPr>
              <a:t>ewaar en draag zorg voor bestaande bomen en struiken in je tuin - ze verlagen de hittestress en zorgen voor biodiversiteit. (spit niet in de wortelzone van bomen)</a:t>
            </a:r>
          </a:p>
          <a:p>
            <a:pPr marL="342900" lvl="0" indent="-342900">
              <a:buFont typeface="Arial" panose="020B0604020202020204" pitchFamily="34" charset="0"/>
              <a:buChar char="•"/>
              <a:tabLst>
                <a:tab pos="457200" algn="l"/>
              </a:tabLst>
            </a:pPr>
            <a:endParaRPr lang="nl-BE" sz="1800" b="0" dirty="0">
              <a:effectLst/>
              <a:latin typeface="Abadi MT Condensed Light" panose="020B0306030101010103" pitchFamily="34" charset="77"/>
              <a:ea typeface="DengXian" panose="02010600030101010101" pitchFamily="2" charset="-122"/>
              <a:cs typeface="Arial" panose="020B0604020202020204" pitchFamily="34" charset="0"/>
            </a:endParaRPr>
          </a:p>
          <a:p>
            <a:pPr marL="342900" lvl="0" indent="-342900">
              <a:buFont typeface="Arial" panose="020B0604020202020204" pitchFamily="34" charset="0"/>
              <a:buChar char="•"/>
              <a:tabLst>
                <a:tab pos="457200" algn="l"/>
              </a:tabLst>
            </a:pPr>
            <a:r>
              <a:rPr lang="nl-BE" sz="1800" b="0" dirty="0">
                <a:latin typeface="Abadi MT Condensed Light" panose="020B0306030101010103" pitchFamily="34" charset="77"/>
                <a:ea typeface="Times New Roman" panose="02020603050405020304" pitchFamily="18" charset="0"/>
                <a:cs typeface="Arial" panose="020B0604020202020204" pitchFamily="34" charset="0"/>
              </a:rPr>
              <a:t>L</a:t>
            </a:r>
            <a:r>
              <a:rPr lang="nl-BE" sz="1800" b="0" dirty="0">
                <a:effectLst/>
                <a:latin typeface="Abadi MT Condensed Light" panose="020B0306030101010103" pitchFamily="34" charset="77"/>
                <a:ea typeface="Times New Roman" panose="02020603050405020304" pitchFamily="18" charset="0"/>
                <a:cs typeface="Arial" panose="020B0604020202020204" pitchFamily="34" charset="0"/>
              </a:rPr>
              <a:t>aat water in je tuin infiltreren: overloop regenwaterput, regenpijpen..</a:t>
            </a:r>
            <a:endParaRPr lang="nl-BE" sz="1800" b="0" dirty="0">
              <a:solidFill>
                <a:srgbClr val="000000"/>
              </a:solidFill>
              <a:effectLst/>
              <a:latin typeface="Abadi MT Condensed Light" panose="020B0306030101010103" pitchFamily="34" charset="77"/>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endParaRPr lang="nl-BE" sz="1800" b="0" dirty="0">
              <a:effectLst/>
              <a:latin typeface="Abadi MT Condensed Light" panose="020B0306030101010103" pitchFamily="34" charset="77"/>
              <a:ea typeface="DengXian" panose="02010600030101010101" pitchFamily="2" charset="-122"/>
              <a:cs typeface="Arial" panose="020B0604020202020204" pitchFamily="34" charset="0"/>
            </a:endParaRPr>
          </a:p>
          <a:p>
            <a:pPr marL="342900" lvl="0" indent="-342900">
              <a:buFont typeface="Arial" panose="020B0604020202020204" pitchFamily="34" charset="0"/>
              <a:buChar char="•"/>
              <a:tabLst>
                <a:tab pos="457200" algn="l"/>
              </a:tabLst>
            </a:pPr>
            <a:r>
              <a:rPr lang="nl-BE" sz="1800" b="0" dirty="0">
                <a:latin typeface="Abadi MT Condensed Light" panose="020B0306030101010103" pitchFamily="34" charset="77"/>
                <a:ea typeface="Times New Roman" panose="02020603050405020304" pitchFamily="18" charset="0"/>
                <a:cs typeface="Arial" panose="020B0604020202020204" pitchFamily="34" charset="0"/>
              </a:rPr>
              <a:t>P</a:t>
            </a:r>
            <a:r>
              <a:rPr lang="nl-BE" sz="1800" b="0" dirty="0">
                <a:effectLst/>
                <a:latin typeface="Abadi MT Condensed Light" panose="020B0306030101010103" pitchFamily="34" charset="77"/>
                <a:ea typeface="Times New Roman" panose="02020603050405020304" pitchFamily="18" charset="0"/>
                <a:cs typeface="Arial" panose="020B0604020202020204" pitchFamily="34" charset="0"/>
              </a:rPr>
              <a:t>lant en zaai voor 70 % inheemse beplanting struiken, bomen, klimplanten, wilde bloemen, varens… Dit is super voor de biodiversiteit</a:t>
            </a:r>
          </a:p>
          <a:p>
            <a:pPr marL="342900" lvl="0" indent="-342900">
              <a:buFont typeface="Arial" panose="020B0604020202020204" pitchFamily="34" charset="0"/>
              <a:buChar char="•"/>
              <a:tabLst>
                <a:tab pos="457200" algn="l"/>
              </a:tabLst>
            </a:pPr>
            <a:endParaRPr lang="nl-BE" sz="1800" b="0" dirty="0">
              <a:effectLst/>
              <a:latin typeface="Abadi MT Condensed Light" panose="020B0306030101010103" pitchFamily="34" charset="77"/>
              <a:ea typeface="DengXian" panose="02010600030101010101" pitchFamily="2" charset="-122"/>
              <a:cs typeface="Arial" panose="020B0604020202020204" pitchFamily="34" charset="0"/>
            </a:endParaRPr>
          </a:p>
          <a:p>
            <a:pPr marL="342900" lvl="0" indent="-342900">
              <a:buFont typeface="Arial" panose="020B0604020202020204" pitchFamily="34" charset="0"/>
              <a:buChar char="•"/>
              <a:tabLst>
                <a:tab pos="457200" algn="l"/>
              </a:tabLst>
            </a:pPr>
            <a:r>
              <a:rPr lang="nl-BE" sz="1800" b="0" dirty="0">
                <a:latin typeface="Abadi MT Condensed Light" panose="020B0306030101010103" pitchFamily="34" charset="77"/>
                <a:ea typeface="Times New Roman" panose="02020603050405020304" pitchFamily="18" charset="0"/>
                <a:cs typeface="Arial" panose="020B0604020202020204" pitchFamily="34" charset="0"/>
              </a:rPr>
              <a:t>Z</a:t>
            </a:r>
            <a:r>
              <a:rPr lang="nl-BE" sz="1800" b="0" dirty="0">
                <a:effectLst/>
                <a:latin typeface="Abadi MT Condensed Light" panose="020B0306030101010103" pitchFamily="34" charset="77"/>
                <a:ea typeface="Times New Roman" panose="02020603050405020304" pitchFamily="18" charset="0"/>
                <a:cs typeface="Arial" panose="020B0604020202020204" pitchFamily="34" charset="0"/>
              </a:rPr>
              <a:t>org voor groene gevels: klimplanten als groen tapijt verkoelen je woning</a:t>
            </a:r>
          </a:p>
          <a:p>
            <a:pPr marL="342900" lvl="0" indent="-342900">
              <a:buFont typeface="Arial" panose="020B0604020202020204" pitchFamily="34" charset="0"/>
              <a:buChar char="•"/>
              <a:tabLst>
                <a:tab pos="457200" algn="l"/>
              </a:tabLst>
            </a:pPr>
            <a:endParaRPr lang="nl-BE" sz="1800" b="0" dirty="0">
              <a:latin typeface="Abadi MT Condensed Light" panose="020B0306030101010103" pitchFamily="34" charset="77"/>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tabLst>
                <a:tab pos="457200" algn="l"/>
              </a:tabLst>
            </a:pPr>
            <a:r>
              <a:rPr lang="nl-BE" sz="1800" b="0" dirty="0">
                <a:latin typeface="Abadi MT Condensed Light" panose="020B0306030101010103" pitchFamily="34" charset="77"/>
                <a:ea typeface="Times New Roman" panose="02020603050405020304" pitchFamily="18" charset="0"/>
                <a:cs typeface="Arial" panose="020B0604020202020204" pitchFamily="34" charset="0"/>
              </a:rPr>
              <a:t>E</a:t>
            </a:r>
            <a:r>
              <a:rPr lang="nl-BE" sz="1800" b="0" dirty="0">
                <a:effectLst/>
                <a:latin typeface="Abadi MT Condensed Light" panose="020B0306030101010103" pitchFamily="34" charset="77"/>
                <a:ea typeface="Times New Roman" panose="02020603050405020304" pitchFamily="18" charset="0"/>
                <a:cs typeface="Arial" panose="020B0604020202020204" pitchFamily="34" charset="0"/>
              </a:rPr>
              <a:t>en groendak houdt regenwater vast en koelt de omgeving</a:t>
            </a:r>
          </a:p>
          <a:p>
            <a:pPr marL="342900" lvl="0" indent="-342900">
              <a:buFont typeface="Arial" panose="020B0604020202020204" pitchFamily="34" charset="0"/>
              <a:buChar char="•"/>
              <a:tabLst>
                <a:tab pos="457200" algn="l"/>
              </a:tabLst>
            </a:pPr>
            <a:endParaRPr lang="nl-BE" sz="1800" b="0" dirty="0">
              <a:effectLst/>
              <a:latin typeface="Abadi MT Condensed Light" panose="020B0306030101010103" pitchFamily="34" charset="77"/>
              <a:ea typeface="DengXian" panose="02010600030101010101" pitchFamily="2" charset="-122"/>
              <a:cs typeface="Arial" panose="020B0604020202020204" pitchFamily="34" charset="0"/>
            </a:endParaRPr>
          </a:p>
          <a:p>
            <a:pPr marL="342900" lvl="0" indent="-342900">
              <a:buFont typeface="Arial" panose="020B0604020202020204" pitchFamily="34" charset="0"/>
              <a:buChar char="•"/>
              <a:tabLst>
                <a:tab pos="457200" algn="l"/>
              </a:tabLst>
            </a:pPr>
            <a:r>
              <a:rPr lang="nl-BE" sz="1800" b="0" dirty="0">
                <a:latin typeface="Abadi MT Condensed Light" panose="020B0306030101010103" pitchFamily="34" charset="77"/>
                <a:ea typeface="Times New Roman" panose="02020603050405020304" pitchFamily="18" charset="0"/>
                <a:cs typeface="Arial" panose="020B0604020202020204" pitchFamily="34" charset="0"/>
              </a:rPr>
              <a:t>B</a:t>
            </a:r>
            <a:r>
              <a:rPr lang="nl-BE" sz="1800" b="0" dirty="0">
                <a:effectLst/>
                <a:latin typeface="Abadi MT Condensed Light" panose="020B0306030101010103" pitchFamily="34" charset="77"/>
                <a:ea typeface="Times New Roman" panose="02020603050405020304" pitchFamily="18" charset="0"/>
                <a:cs typeface="Arial" panose="020B0604020202020204" pitchFamily="34" charset="0"/>
              </a:rPr>
              <a:t>eheer natuurrijk: maai mei niet, maak een composthoop, takkenrillen...</a:t>
            </a:r>
            <a:endParaRPr lang="nl-BE" sz="1800" b="0" dirty="0">
              <a:effectLst/>
              <a:latin typeface="Abadi MT Condensed Light" panose="020B0306030101010103" pitchFamily="34" charset="77"/>
              <a:ea typeface="DengXian" panose="02010600030101010101" pitchFamily="2" charset="-122"/>
              <a:cs typeface="Arial" panose="020B0604020202020204" pitchFamily="34" charset="0"/>
            </a:endParaRPr>
          </a:p>
          <a:p>
            <a:endParaRPr lang="nl-NL" b="0" dirty="0">
              <a:latin typeface="Abadi MT Condensed Light" panose="020B0306030101010103" pitchFamily="34" charset="77"/>
            </a:endParaRPr>
          </a:p>
        </p:txBody>
      </p:sp>
      <p:pic>
        <p:nvPicPr>
          <p:cNvPr id="2" name="Afbeelding 1">
            <a:extLst>
              <a:ext uri="{FF2B5EF4-FFF2-40B4-BE49-F238E27FC236}">
                <a16:creationId xmlns:a16="http://schemas.microsoft.com/office/drawing/2014/main" id="{AE5B51CA-9AFE-544A-BDC8-39F7627867DE}"/>
              </a:ext>
            </a:extLst>
          </p:cNvPr>
          <p:cNvPicPr>
            <a:picLocks noChangeAspect="1"/>
          </p:cNvPicPr>
          <p:nvPr/>
        </p:nvPicPr>
        <p:blipFill>
          <a:blip r:embed="rId3"/>
          <a:stretch>
            <a:fillRect/>
          </a:stretch>
        </p:blipFill>
        <p:spPr>
          <a:xfrm>
            <a:off x="759580" y="4585871"/>
            <a:ext cx="5649238" cy="1207843"/>
          </a:xfrm>
          <a:prstGeom prst="rect">
            <a:avLst/>
          </a:prstGeom>
        </p:spPr>
      </p:pic>
    </p:spTree>
    <p:extLst>
      <p:ext uri="{BB962C8B-B14F-4D97-AF65-F5344CB8AC3E}">
        <p14:creationId xmlns:p14="http://schemas.microsoft.com/office/powerpoint/2010/main" val="3938885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9DE52F68-8EDF-A9BB-8965-A98A28378C1C}"/>
              </a:ext>
            </a:extLst>
          </p:cNvPr>
          <p:cNvSpPr txBox="1"/>
          <p:nvPr/>
        </p:nvSpPr>
        <p:spPr>
          <a:xfrm>
            <a:off x="904876" y="161304"/>
            <a:ext cx="8777743" cy="5293757"/>
          </a:xfrm>
          <a:prstGeom prst="rect">
            <a:avLst/>
          </a:prstGeom>
          <a:noFill/>
        </p:spPr>
        <p:txBody>
          <a:bodyPr wrap="square" rtlCol="0">
            <a:spAutoFit/>
          </a:bodyPr>
          <a:lstStyle/>
          <a:p>
            <a:pPr marL="342900" lvl="0" indent="-342900">
              <a:buFont typeface="Arial" panose="020B0604020202020204" pitchFamily="34" charset="0"/>
              <a:buChar char="•"/>
              <a:tabLst>
                <a:tab pos="457200" algn="l"/>
              </a:tabLst>
            </a:pPr>
            <a:r>
              <a:rPr lang="nl-BE" sz="2400" b="0" dirty="0">
                <a:latin typeface="Abadi MT Condensed Light" panose="020B0306030101010103" pitchFamily="34" charset="77"/>
                <a:ea typeface="Times New Roman" panose="02020603050405020304" pitchFamily="18" charset="0"/>
                <a:cs typeface="Arial" panose="020B0604020202020204" pitchFamily="34" charset="0"/>
              </a:rPr>
              <a:t>B</a:t>
            </a:r>
            <a:r>
              <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rPr>
              <a:t>ewaar en draag zorg voor bestaande bomen en struiken in je tuin - ze verlagen de hittestress en zorgen voor biodiversiteit. (zorg voor wortelzone en een gezonder bodem)</a:t>
            </a:r>
          </a:p>
          <a:p>
            <a:pPr lvl="0"/>
            <a:r>
              <a:rPr lang="nl-NL" b="0" dirty="0">
                <a:latin typeface="Abadi MT Condensed Light" panose="020B0306030101010103" pitchFamily="34" charset="77"/>
              </a:rPr>
              <a:t>	</a:t>
            </a:r>
            <a:endParaRPr lang="nl-BE" sz="1800" dirty="0">
              <a:effectLst/>
              <a:latin typeface="Calibri" panose="020F0502020204030204" pitchFamily="34" charset="0"/>
              <a:ea typeface="DengXian" panose="02010600030101010101" pitchFamily="2" charset="-122"/>
              <a:cs typeface="Arial" panose="020B0604020202020204" pitchFamily="34" charset="0"/>
            </a:endParaRPr>
          </a:p>
          <a:p>
            <a:pPr marL="2286000" lvl="4"/>
            <a:r>
              <a:rPr lang="nl-BE" sz="1800" b="0" dirty="0">
                <a:latin typeface="Abadi MT Condensed Light" panose="020B0306030101010103" pitchFamily="34" charset="77"/>
                <a:ea typeface="DengXian" panose="02010600030101010101" pitchFamily="2" charset="-122"/>
                <a:cs typeface="Arial" panose="020B0604020202020204" pitchFamily="34" charset="0"/>
              </a:rPr>
              <a:t>I</a:t>
            </a:r>
            <a:r>
              <a:rPr lang="nl-BE" sz="1800" b="0" dirty="0">
                <a:effectLst/>
                <a:latin typeface="Abadi MT Condensed Light" panose="020B0306030101010103" pitchFamily="34" charset="77"/>
                <a:ea typeface="DengXian" panose="02010600030101010101" pitchFamily="2" charset="-122"/>
                <a:cs typeface="Arial" panose="020B0604020202020204" pitchFamily="34" charset="0"/>
              </a:rPr>
              <a:t>n een </a:t>
            </a:r>
            <a:r>
              <a:rPr lang="nl-BE" sz="1800" dirty="0">
                <a:effectLst/>
                <a:latin typeface="Abadi MT Condensed Light" panose="020B0306030101010103" pitchFamily="34" charset="77"/>
                <a:ea typeface="DengXian" panose="02010600030101010101" pitchFamily="2" charset="-122"/>
                <a:cs typeface="Arial" panose="020B0604020202020204" pitchFamily="34" charset="0"/>
              </a:rPr>
              <a:t>gezonde bodem </a:t>
            </a:r>
            <a:r>
              <a:rPr lang="nl-BE" sz="1800" b="0" dirty="0">
                <a:effectLst/>
                <a:latin typeface="Abadi MT Condensed Light" panose="020B0306030101010103" pitchFamily="34" charset="77"/>
                <a:ea typeface="DengXian" panose="02010600030101010101" pitchFamily="2" charset="-122"/>
                <a:cs typeface="Arial" panose="020B0604020202020204" pitchFamily="34" charset="0"/>
              </a:rPr>
              <a:t>zit voldoende zuurstof en vocht, essentieel voor een gezonde plantengroei. Nuttige schimmels, bacteriën en allerlei kleine beestjes zoals regenwormen of pissebedden zetten organisch materiaal om. Zo krijgen planten voeding. Indien je een goede bodem hebt: haal bodemlagen niet door elkaar: je kan beter woelen dan spitten. </a:t>
            </a:r>
          </a:p>
          <a:p>
            <a:pPr marL="2286000" lvl="4"/>
            <a:r>
              <a:rPr lang="nl-BE" sz="1800" b="0" dirty="0">
                <a:effectLst/>
                <a:latin typeface="Abadi MT Condensed Light" panose="020B0306030101010103" pitchFamily="34" charset="77"/>
                <a:ea typeface="DengXian" panose="02010600030101010101" pitchFamily="2" charset="-122"/>
                <a:cs typeface="Arial" panose="020B0604020202020204" pitchFamily="34" charset="0"/>
              </a:rPr>
              <a:t>Moet je toch spitten, doe het dan ondiep.</a:t>
            </a:r>
          </a:p>
          <a:p>
            <a:pPr marL="2286000" lvl="4"/>
            <a:endParaRPr lang="nl-BE" sz="1800" b="0" dirty="0">
              <a:effectLst/>
              <a:latin typeface="Abadi MT Condensed Light" panose="020B0306030101010103" pitchFamily="34" charset="77"/>
              <a:ea typeface="DengXian" panose="02010600030101010101" pitchFamily="2" charset="-122"/>
              <a:cs typeface="Arial" panose="020B0604020202020204" pitchFamily="34" charset="0"/>
            </a:endParaRPr>
          </a:p>
          <a:p>
            <a:pPr marL="914400" lvl="1"/>
            <a:endParaRPr lang="nl-BE" sz="1800" b="0" dirty="0">
              <a:latin typeface="Abadi MT Condensed Light" panose="020B0306030101010103" pitchFamily="34" charset="77"/>
              <a:ea typeface="DengXian" panose="02010600030101010101" pitchFamily="2" charset="-122"/>
              <a:cs typeface="Arial" panose="020B0604020202020204" pitchFamily="34" charset="0"/>
            </a:endParaRPr>
          </a:p>
          <a:p>
            <a:pPr lvl="2"/>
            <a:r>
              <a:rPr lang="nl-BE" sz="1800" dirty="0">
                <a:latin typeface="Abadi MT Condensed Light" panose="020B0306030101010103" pitchFamily="34" charset="77"/>
              </a:rPr>
              <a:t>P</a:t>
            </a:r>
            <a:r>
              <a:rPr lang="nl-BE" sz="1800" dirty="0">
                <a:effectLst/>
                <a:latin typeface="Abadi MT Condensed Light" panose="020B0306030101010103" pitchFamily="34" charset="77"/>
              </a:rPr>
              <a:t>lant een boom of struik: kies inheemse bomen, struiken en planten die bloeien</a:t>
            </a:r>
          </a:p>
          <a:p>
            <a:pPr lvl="2"/>
            <a:r>
              <a:rPr lang="nl-BE" sz="1800" b="0" dirty="0">
                <a:solidFill>
                  <a:srgbClr val="333333"/>
                </a:solidFill>
                <a:latin typeface="Abadi MT Condensed Light" panose="020B0306030101010103" pitchFamily="34" charset="77"/>
              </a:rPr>
              <a:t>K</a:t>
            </a:r>
            <a:r>
              <a:rPr lang="nl-BE" sz="1800" b="0" dirty="0">
                <a:solidFill>
                  <a:srgbClr val="333333"/>
                </a:solidFill>
                <a:effectLst/>
                <a:latin typeface="Abadi MT Condensed Light" panose="020B0306030101010103" pitchFamily="34" charset="77"/>
              </a:rPr>
              <a:t>ies een boom op maat van jouw tuin. Zo hoef je niet te snoeien.</a:t>
            </a:r>
          </a:p>
          <a:p>
            <a:pPr lvl="2"/>
            <a:r>
              <a:rPr lang="nl-BE" sz="1800" b="0" dirty="0">
                <a:solidFill>
                  <a:srgbClr val="333333"/>
                </a:solidFill>
                <a:latin typeface="Abadi MT Condensed Light" panose="020B0306030101010103" pitchFamily="34" charset="77"/>
              </a:rPr>
              <a:t>P</a:t>
            </a:r>
            <a:r>
              <a:rPr lang="nl-BE" sz="1800" b="0" dirty="0">
                <a:solidFill>
                  <a:srgbClr val="333333"/>
                </a:solidFill>
                <a:effectLst/>
                <a:latin typeface="Abadi MT Condensed Light" panose="020B0306030101010103" pitchFamily="34" charset="77"/>
              </a:rPr>
              <a:t>lanten ‘van hier’ zijn beter aangepast aan de lokale omstandigheden. </a:t>
            </a:r>
          </a:p>
          <a:p>
            <a:pPr lvl="2"/>
            <a:r>
              <a:rPr lang="nl-BE" sz="1800" b="0" dirty="0">
                <a:solidFill>
                  <a:srgbClr val="333333"/>
                </a:solidFill>
                <a:latin typeface="Abadi MT Condensed Light" panose="020B0306030101010103" pitchFamily="34" charset="77"/>
              </a:rPr>
              <a:t>Z</a:t>
            </a:r>
            <a:r>
              <a:rPr lang="nl-BE" sz="1800" b="0" dirty="0">
                <a:solidFill>
                  <a:srgbClr val="333333"/>
                </a:solidFill>
                <a:effectLst/>
                <a:latin typeface="Abadi MT Condensed Light" panose="020B0306030101010103" pitchFamily="34" charset="77"/>
              </a:rPr>
              <a:t>e bieden een thuis voor vogels, insecten en allerlei dieren. </a:t>
            </a:r>
          </a:p>
          <a:p>
            <a:pPr marL="914400" lvl="1"/>
            <a:endParaRPr lang="nl-BE" sz="1800" b="0" dirty="0">
              <a:effectLst/>
              <a:latin typeface="Abadi MT Condensed Light" panose="020B0306030101010103" pitchFamily="34" charset="77"/>
              <a:ea typeface="DengXian" panose="02010600030101010101" pitchFamily="2" charset="-122"/>
              <a:cs typeface="Arial" panose="020B0604020202020204" pitchFamily="34" charset="0"/>
            </a:endParaRPr>
          </a:p>
          <a:p>
            <a:endParaRPr lang="nl-NL" b="0" dirty="0">
              <a:latin typeface="Abadi MT Condensed Light" panose="020B0306030101010103" pitchFamily="34" charset="77"/>
            </a:endParaRPr>
          </a:p>
        </p:txBody>
      </p:sp>
      <p:sp>
        <p:nvSpPr>
          <p:cNvPr id="4" name="Tekstvak 3">
            <a:extLst>
              <a:ext uri="{FF2B5EF4-FFF2-40B4-BE49-F238E27FC236}">
                <a16:creationId xmlns:a16="http://schemas.microsoft.com/office/drawing/2014/main" id="{370DD752-8845-D041-FCDD-4BD6E037022F}"/>
              </a:ext>
            </a:extLst>
          </p:cNvPr>
          <p:cNvSpPr txBox="1"/>
          <p:nvPr/>
        </p:nvSpPr>
        <p:spPr>
          <a:xfrm>
            <a:off x="759580" y="5291164"/>
            <a:ext cx="9279770" cy="469874"/>
          </a:xfrm>
          <a:prstGeom prst="rect">
            <a:avLst/>
          </a:prstGeom>
          <a:solidFill>
            <a:srgbClr val="6CB805">
              <a:alpha val="60000"/>
            </a:srgbClr>
          </a:solidFill>
        </p:spPr>
        <p:txBody>
          <a:bodyPr wrap="square" lIns="99569" tIns="49785" rIns="99569" bIns="49785" rtlCol="0">
            <a:spAutoFit/>
          </a:bodyPr>
          <a:lstStyle/>
          <a:p>
            <a:pPr algn="r"/>
            <a:r>
              <a:rPr lang="nl-NL" sz="2400" dirty="0" err="1">
                <a:solidFill>
                  <a:srgbClr val="FFFFFF"/>
                </a:solidFill>
                <a:latin typeface="Abadi MT Condensed Light"/>
                <a:cs typeface="Abadi MT Condensed Light"/>
              </a:rPr>
              <a:t>koerknal</a:t>
            </a:r>
            <a:r>
              <a:rPr lang="nl-NL" sz="2400" dirty="0">
                <a:solidFill>
                  <a:srgbClr val="FFFFFF"/>
                </a:solidFill>
                <a:latin typeface="Abadi MT Condensed Light"/>
                <a:cs typeface="Abadi MT Condensed Light"/>
              </a:rPr>
              <a:t> na ontharding</a:t>
            </a:r>
          </a:p>
        </p:txBody>
      </p:sp>
      <p:pic>
        <p:nvPicPr>
          <p:cNvPr id="3" name="Afbeelding 2">
            <a:extLst>
              <a:ext uri="{FF2B5EF4-FFF2-40B4-BE49-F238E27FC236}">
                <a16:creationId xmlns:a16="http://schemas.microsoft.com/office/drawing/2014/main" id="{5506D11B-985A-6CD7-C9F4-143789CA79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415920"/>
            <a:ext cx="3088416" cy="1938364"/>
          </a:xfrm>
          <a:prstGeom prst="rect">
            <a:avLst/>
          </a:prstGeom>
        </p:spPr>
      </p:pic>
    </p:spTree>
    <p:extLst>
      <p:ext uri="{BB962C8B-B14F-4D97-AF65-F5344CB8AC3E}">
        <p14:creationId xmlns:p14="http://schemas.microsoft.com/office/powerpoint/2010/main" val="3550328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59580" y="5291164"/>
            <a:ext cx="9279770" cy="469874"/>
          </a:xfrm>
          <a:prstGeom prst="rect">
            <a:avLst/>
          </a:prstGeom>
          <a:solidFill>
            <a:srgbClr val="6CB805">
              <a:alpha val="60000"/>
            </a:srgbClr>
          </a:solidFill>
        </p:spPr>
        <p:txBody>
          <a:bodyPr wrap="square" lIns="99569" tIns="49785" rIns="99569" bIns="49785" rtlCol="0">
            <a:spAutoFit/>
          </a:bodyPr>
          <a:lstStyle/>
          <a:p>
            <a:pPr algn="r"/>
            <a:r>
              <a:rPr lang="nl-NL" sz="2400" dirty="0" err="1">
                <a:solidFill>
                  <a:srgbClr val="FFFFFF"/>
                </a:solidFill>
                <a:latin typeface="Abadi MT Condensed Light"/>
                <a:cs typeface="Abadi MT Condensed Light"/>
              </a:rPr>
              <a:t>koerknal</a:t>
            </a:r>
            <a:r>
              <a:rPr lang="nl-NL" sz="2400" dirty="0">
                <a:solidFill>
                  <a:srgbClr val="FFFFFF"/>
                </a:solidFill>
                <a:latin typeface="Abadi MT Condensed Light"/>
                <a:cs typeface="Abadi MT Condensed Light"/>
              </a:rPr>
              <a:t> na ontharding</a:t>
            </a:r>
          </a:p>
        </p:txBody>
      </p:sp>
      <p:sp>
        <p:nvSpPr>
          <p:cNvPr id="6" name="Tekstvak 5">
            <a:extLst>
              <a:ext uri="{FF2B5EF4-FFF2-40B4-BE49-F238E27FC236}">
                <a16:creationId xmlns:a16="http://schemas.microsoft.com/office/drawing/2014/main" id="{9DE52F68-8EDF-A9BB-8965-A98A28378C1C}"/>
              </a:ext>
            </a:extLst>
          </p:cNvPr>
          <p:cNvSpPr txBox="1"/>
          <p:nvPr/>
        </p:nvSpPr>
        <p:spPr>
          <a:xfrm>
            <a:off x="992557" y="75156"/>
            <a:ext cx="7786253" cy="2092881"/>
          </a:xfrm>
          <a:prstGeom prst="rect">
            <a:avLst/>
          </a:prstGeom>
          <a:noFill/>
        </p:spPr>
        <p:txBody>
          <a:bodyPr wrap="square" rtlCol="0">
            <a:spAutoFit/>
          </a:bodyPr>
          <a:lstStyle/>
          <a:p>
            <a:pPr marL="342900" lvl="0" indent="-342900">
              <a:buFont typeface="Arial" panose="020B0604020202020204" pitchFamily="34" charset="0"/>
              <a:buChar char="•"/>
              <a:tabLst>
                <a:tab pos="457200" algn="l"/>
              </a:tabLst>
            </a:pPr>
            <a:r>
              <a:rPr lang="nl-BE" sz="2400" b="0" dirty="0">
                <a:latin typeface="Abadi MT Condensed Light" panose="020B0306030101010103" pitchFamily="34" charset="77"/>
                <a:ea typeface="Times New Roman" panose="02020603050405020304" pitchFamily="18" charset="0"/>
                <a:cs typeface="Arial" panose="020B0604020202020204" pitchFamily="34" charset="0"/>
              </a:rPr>
              <a:t>L</a:t>
            </a:r>
            <a:r>
              <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rPr>
              <a:t>aat water in je tuin infiltreren: overloop regenwaterput, regenpijpen..</a:t>
            </a:r>
          </a:p>
          <a:p>
            <a:pPr marL="342900" lvl="0" indent="-342900">
              <a:buFont typeface="Arial" panose="020B0604020202020204" pitchFamily="34" charset="0"/>
              <a:buChar char="•"/>
              <a:tabLst>
                <a:tab pos="457200" algn="l"/>
              </a:tabLst>
            </a:pPr>
            <a:endParaRPr lang="nl-BE" sz="1800" b="0" dirty="0">
              <a:effectLst/>
              <a:latin typeface="Abadi MT Condensed Light" panose="020B0306030101010103" pitchFamily="34" charset="77"/>
              <a:ea typeface="DengXian" panose="02010600030101010101" pitchFamily="2" charset="-122"/>
              <a:cs typeface="Arial" panose="020B0604020202020204" pitchFamily="34" charset="0"/>
            </a:endParaRPr>
          </a:p>
          <a:p>
            <a:pPr lvl="1"/>
            <a:r>
              <a:rPr lang="nl-BE" sz="1800" b="0" dirty="0">
                <a:solidFill>
                  <a:srgbClr val="333333"/>
                </a:solidFill>
                <a:latin typeface="Abadi MT Condensed Light" panose="020B0306030101010103" pitchFamily="34" charset="77"/>
              </a:rPr>
              <a:t>G</a:t>
            </a:r>
            <a:r>
              <a:rPr lang="nl-BE" sz="1800" b="0" dirty="0">
                <a:solidFill>
                  <a:srgbClr val="333333"/>
                </a:solidFill>
                <a:effectLst/>
                <a:latin typeface="Abadi MT Condensed Light" panose="020B0306030101010103" pitchFamily="34" charset="77"/>
              </a:rPr>
              <a:t>eef ruimte en tijd aan regenwater om in de bodem te dringen. </a:t>
            </a:r>
            <a:r>
              <a:rPr lang="nl-BE" sz="1800" b="0" dirty="0">
                <a:solidFill>
                  <a:srgbClr val="333333"/>
                </a:solidFill>
                <a:latin typeface="Abadi MT Condensed Light" panose="020B0306030101010103" pitchFamily="34" charset="77"/>
              </a:rPr>
              <a:t>D</a:t>
            </a:r>
            <a:r>
              <a:rPr lang="nl-BE" sz="1800" b="0" dirty="0">
                <a:solidFill>
                  <a:srgbClr val="333333"/>
                </a:solidFill>
                <a:effectLst/>
                <a:latin typeface="Abadi MT Condensed Light" panose="020B0306030101010103" pitchFamily="34" charset="77"/>
              </a:rPr>
              <a:t>oor kleine hoogteverschillen aan te brengen laat je het water na een hevige regenbui</a:t>
            </a:r>
          </a:p>
          <a:p>
            <a:pPr lvl="1"/>
            <a:r>
              <a:rPr lang="nl-BE" sz="1800" b="0" dirty="0">
                <a:solidFill>
                  <a:srgbClr val="333333"/>
                </a:solidFill>
                <a:effectLst/>
                <a:latin typeface="Abadi MT Condensed Light" panose="020B0306030101010103" pitchFamily="34" charset="77"/>
              </a:rPr>
              <a:t>vloeien naar een plek waar het de tijd krijgt om in de bodem te trekken. Maak dus een poeltje, infilltratiegreppel, regenwatervijver of moeraszone in je tuin.</a:t>
            </a:r>
          </a:p>
          <a:p>
            <a:endParaRPr lang="nl-NL" b="0" dirty="0">
              <a:latin typeface="Abadi MT Condensed Light" panose="020B0306030101010103" pitchFamily="34" charset="77"/>
            </a:endParaRPr>
          </a:p>
        </p:txBody>
      </p:sp>
      <p:pic>
        <p:nvPicPr>
          <p:cNvPr id="4" name="Afbeelding 3">
            <a:extLst>
              <a:ext uri="{FF2B5EF4-FFF2-40B4-BE49-F238E27FC236}">
                <a16:creationId xmlns:a16="http://schemas.microsoft.com/office/drawing/2014/main" id="{B0915039-ACFD-5EB1-1118-DC649B5EF11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529" y="2083981"/>
            <a:ext cx="2351890" cy="3527834"/>
          </a:xfrm>
          <a:prstGeom prst="rect">
            <a:avLst/>
          </a:prstGeom>
        </p:spPr>
      </p:pic>
      <p:pic>
        <p:nvPicPr>
          <p:cNvPr id="8" name="Afbeelding 7">
            <a:extLst>
              <a:ext uri="{FF2B5EF4-FFF2-40B4-BE49-F238E27FC236}">
                <a16:creationId xmlns:a16="http://schemas.microsoft.com/office/drawing/2014/main" id="{E888CDC1-643F-0B8A-67AF-24275253217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06426" y="2083432"/>
            <a:ext cx="4245103" cy="2646256"/>
          </a:xfrm>
          <a:prstGeom prst="rect">
            <a:avLst/>
          </a:prstGeom>
        </p:spPr>
      </p:pic>
      <p:pic>
        <p:nvPicPr>
          <p:cNvPr id="10" name="Afbeelding 9">
            <a:extLst>
              <a:ext uri="{FF2B5EF4-FFF2-40B4-BE49-F238E27FC236}">
                <a16:creationId xmlns:a16="http://schemas.microsoft.com/office/drawing/2014/main" id="{370465B8-BF8A-3BD0-C6C1-F407AAFE81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99612" y="1653436"/>
            <a:ext cx="2739738" cy="4107602"/>
          </a:xfrm>
          <a:prstGeom prst="rect">
            <a:avLst/>
          </a:prstGeom>
        </p:spPr>
      </p:pic>
    </p:spTree>
    <p:extLst>
      <p:ext uri="{BB962C8B-B14F-4D97-AF65-F5344CB8AC3E}">
        <p14:creationId xmlns:p14="http://schemas.microsoft.com/office/powerpoint/2010/main" val="2003030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59580" y="5291164"/>
            <a:ext cx="9279770" cy="469874"/>
          </a:xfrm>
          <a:prstGeom prst="rect">
            <a:avLst/>
          </a:prstGeom>
          <a:solidFill>
            <a:srgbClr val="6CB805">
              <a:alpha val="60000"/>
            </a:srgbClr>
          </a:solidFill>
        </p:spPr>
        <p:txBody>
          <a:bodyPr wrap="square" lIns="99569" tIns="49785" rIns="99569" bIns="49785" rtlCol="0">
            <a:spAutoFit/>
          </a:bodyPr>
          <a:lstStyle/>
          <a:p>
            <a:pPr algn="r"/>
            <a:r>
              <a:rPr lang="nl-NL" sz="2400" dirty="0" err="1">
                <a:solidFill>
                  <a:srgbClr val="FFFFFF"/>
                </a:solidFill>
                <a:latin typeface="Abadi MT Condensed Light"/>
                <a:cs typeface="Abadi MT Condensed Light"/>
              </a:rPr>
              <a:t>koerknal</a:t>
            </a:r>
            <a:r>
              <a:rPr lang="nl-NL" sz="2400" dirty="0">
                <a:solidFill>
                  <a:srgbClr val="FFFFFF"/>
                </a:solidFill>
                <a:latin typeface="Abadi MT Condensed Light"/>
                <a:cs typeface="Abadi MT Condensed Light"/>
              </a:rPr>
              <a:t> na ontharding</a:t>
            </a:r>
          </a:p>
        </p:txBody>
      </p:sp>
      <p:sp>
        <p:nvSpPr>
          <p:cNvPr id="6" name="Tekstvak 5">
            <a:extLst>
              <a:ext uri="{FF2B5EF4-FFF2-40B4-BE49-F238E27FC236}">
                <a16:creationId xmlns:a16="http://schemas.microsoft.com/office/drawing/2014/main" id="{9DE52F68-8EDF-A9BB-8965-A98A28378C1C}"/>
              </a:ext>
            </a:extLst>
          </p:cNvPr>
          <p:cNvSpPr txBox="1"/>
          <p:nvPr/>
        </p:nvSpPr>
        <p:spPr>
          <a:xfrm>
            <a:off x="992557" y="75156"/>
            <a:ext cx="7786253" cy="707886"/>
          </a:xfrm>
          <a:prstGeom prst="rect">
            <a:avLst/>
          </a:prstGeom>
          <a:noFill/>
        </p:spPr>
        <p:txBody>
          <a:bodyPr wrap="square" rtlCol="0">
            <a:spAutoFit/>
          </a:bodyPr>
          <a:lstStyle/>
          <a:p>
            <a:pPr marL="342900" lvl="0" indent="-342900">
              <a:buFont typeface="Arial" panose="020B0604020202020204" pitchFamily="34" charset="0"/>
              <a:buChar char="•"/>
              <a:tabLst>
                <a:tab pos="457200" algn="l"/>
              </a:tabLst>
            </a:pPr>
            <a:r>
              <a:rPr lang="nl-BE" sz="2400" b="0" dirty="0">
                <a:latin typeface="Abadi MT Condensed Light" panose="020B0306030101010103" pitchFamily="34" charset="77"/>
                <a:ea typeface="Times New Roman" panose="02020603050405020304" pitchFamily="18" charset="0"/>
                <a:cs typeface="Arial" panose="020B0604020202020204" pitchFamily="34" charset="0"/>
              </a:rPr>
              <a:t>L</a:t>
            </a:r>
            <a:r>
              <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rPr>
              <a:t>aat water in je tuin infiltreren: overloop regenwaterput, regenpijpen..</a:t>
            </a:r>
          </a:p>
          <a:p>
            <a:endParaRPr lang="nl-NL" b="0" dirty="0">
              <a:latin typeface="Abadi MT Condensed Light" panose="020B0306030101010103" pitchFamily="34" charset="77"/>
            </a:endParaRPr>
          </a:p>
        </p:txBody>
      </p:sp>
      <p:pic>
        <p:nvPicPr>
          <p:cNvPr id="3" name="Afbeelding 2">
            <a:extLst>
              <a:ext uri="{FF2B5EF4-FFF2-40B4-BE49-F238E27FC236}">
                <a16:creationId xmlns:a16="http://schemas.microsoft.com/office/drawing/2014/main" id="{7A92A805-20CF-2295-EE56-3C5EE8077D6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783042"/>
            <a:ext cx="7670800" cy="4508122"/>
          </a:xfrm>
          <a:prstGeom prst="rect">
            <a:avLst/>
          </a:prstGeom>
        </p:spPr>
      </p:pic>
      <p:pic>
        <p:nvPicPr>
          <p:cNvPr id="9" name="Afbeelding 8">
            <a:extLst>
              <a:ext uri="{FF2B5EF4-FFF2-40B4-BE49-F238E27FC236}">
                <a16:creationId xmlns:a16="http://schemas.microsoft.com/office/drawing/2014/main" id="{3D42FE31-4E0A-FEDD-96DD-4C7E4DBEA9FA}"/>
              </a:ext>
            </a:extLst>
          </p:cNvPr>
          <p:cNvPicPr>
            <a:picLocks noChangeAspect="1"/>
          </p:cNvPicPr>
          <p:nvPr/>
        </p:nvPicPr>
        <p:blipFill>
          <a:blip r:embed="rId4"/>
          <a:stretch>
            <a:fillRect/>
          </a:stretch>
        </p:blipFill>
        <p:spPr>
          <a:xfrm>
            <a:off x="7311585" y="1490928"/>
            <a:ext cx="2727765" cy="3619365"/>
          </a:xfrm>
          <a:prstGeom prst="rect">
            <a:avLst/>
          </a:prstGeom>
        </p:spPr>
      </p:pic>
    </p:spTree>
    <p:extLst>
      <p:ext uri="{BB962C8B-B14F-4D97-AF65-F5344CB8AC3E}">
        <p14:creationId xmlns:p14="http://schemas.microsoft.com/office/powerpoint/2010/main" val="240384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59580" y="5291164"/>
            <a:ext cx="9279770" cy="469874"/>
          </a:xfrm>
          <a:prstGeom prst="rect">
            <a:avLst/>
          </a:prstGeom>
          <a:solidFill>
            <a:srgbClr val="6CB805">
              <a:alpha val="60000"/>
            </a:srgbClr>
          </a:solidFill>
        </p:spPr>
        <p:txBody>
          <a:bodyPr wrap="square" lIns="99569" tIns="49785" rIns="99569" bIns="49785" rtlCol="0">
            <a:spAutoFit/>
          </a:bodyPr>
          <a:lstStyle/>
          <a:p>
            <a:pPr algn="r"/>
            <a:r>
              <a:rPr lang="nl-NL" sz="2400" dirty="0" err="1">
                <a:solidFill>
                  <a:srgbClr val="FFFFFF"/>
                </a:solidFill>
                <a:latin typeface="Abadi MT Condensed Light"/>
                <a:cs typeface="Abadi MT Condensed Light"/>
              </a:rPr>
              <a:t>koerknal</a:t>
            </a:r>
            <a:r>
              <a:rPr lang="nl-NL" sz="2400" dirty="0">
                <a:solidFill>
                  <a:srgbClr val="FFFFFF"/>
                </a:solidFill>
                <a:latin typeface="Abadi MT Condensed Light"/>
                <a:cs typeface="Abadi MT Condensed Light"/>
              </a:rPr>
              <a:t> na ontharding</a:t>
            </a:r>
          </a:p>
        </p:txBody>
      </p:sp>
      <p:sp>
        <p:nvSpPr>
          <p:cNvPr id="6" name="Tekstvak 5">
            <a:extLst>
              <a:ext uri="{FF2B5EF4-FFF2-40B4-BE49-F238E27FC236}">
                <a16:creationId xmlns:a16="http://schemas.microsoft.com/office/drawing/2014/main" id="{9DE52F68-8EDF-A9BB-8965-A98A28378C1C}"/>
              </a:ext>
            </a:extLst>
          </p:cNvPr>
          <p:cNvSpPr txBox="1"/>
          <p:nvPr/>
        </p:nvSpPr>
        <p:spPr>
          <a:xfrm>
            <a:off x="992557" y="75156"/>
            <a:ext cx="9046793" cy="4801314"/>
          </a:xfrm>
          <a:prstGeom prst="rect">
            <a:avLst/>
          </a:prstGeom>
          <a:noFill/>
        </p:spPr>
        <p:txBody>
          <a:bodyPr wrap="square" rtlCol="0">
            <a:spAutoFit/>
          </a:bodyPr>
          <a:lstStyle/>
          <a:p>
            <a:pPr marL="342900" lvl="0" indent="-342900">
              <a:buFont typeface="Arial" panose="020B0604020202020204" pitchFamily="34" charset="0"/>
              <a:buChar char="•"/>
              <a:tabLst>
                <a:tab pos="457200" algn="l"/>
              </a:tabLst>
            </a:pPr>
            <a:r>
              <a:rPr lang="nl-BE" sz="2400" b="0" dirty="0">
                <a:latin typeface="Abadi MT Condensed Light" panose="020B0306030101010103" pitchFamily="34" charset="77"/>
                <a:ea typeface="Times New Roman" panose="02020603050405020304" pitchFamily="18" charset="0"/>
                <a:cs typeface="Arial" panose="020B0604020202020204" pitchFamily="34" charset="0"/>
              </a:rPr>
              <a:t>P</a:t>
            </a:r>
            <a:r>
              <a:rPr lang="nl-BE" sz="2400" b="0" dirty="0">
                <a:effectLst/>
                <a:latin typeface="Abadi MT Condensed Light" panose="020B0306030101010103" pitchFamily="34" charset="77"/>
                <a:ea typeface="Times New Roman" panose="02020603050405020304" pitchFamily="18" charset="0"/>
                <a:cs typeface="Arial" panose="020B0604020202020204" pitchFamily="34" charset="0"/>
              </a:rPr>
              <a:t>lant en zaai voor 70 % inheemse beplanting bomen, struiken, klimplanten, wilde bloemen, varens…</a:t>
            </a:r>
          </a:p>
          <a:p>
            <a:pPr marL="342900" lvl="0" indent="-342900">
              <a:buFont typeface="Arial" panose="020B0604020202020204" pitchFamily="34" charset="0"/>
              <a:buChar char="•"/>
              <a:tabLst>
                <a:tab pos="457200" algn="l"/>
              </a:tabLst>
            </a:pPr>
            <a:endParaRPr lang="nl-BE" sz="2400" b="0" dirty="0">
              <a:latin typeface="Abadi MT Condensed Light" panose="020B0306030101010103" pitchFamily="34" charset="77"/>
              <a:ea typeface="Times New Roman" panose="02020603050405020304" pitchFamily="18" charset="0"/>
              <a:cs typeface="Arial" panose="020B0604020202020204" pitchFamily="34" charset="0"/>
            </a:endParaRPr>
          </a:p>
          <a:p>
            <a:pPr lvl="1"/>
            <a:r>
              <a:rPr lang="nl-BE" sz="1800" dirty="0">
                <a:latin typeface="Abadi MT Condensed Light" panose="020B0306030101010103" pitchFamily="34" charset="77"/>
                <a:ea typeface="DengXian" panose="02010600030101010101" pitchFamily="2" charset="-122"/>
                <a:cs typeface="Arial" panose="020B0604020202020204" pitchFamily="34" charset="0"/>
              </a:rPr>
              <a:t>M</a:t>
            </a:r>
            <a:r>
              <a:rPr lang="nl-BE" sz="1800" dirty="0">
                <a:effectLst/>
                <a:latin typeface="Abadi MT Condensed Light" panose="020B0306030101010103" pitchFamily="34" charset="77"/>
                <a:ea typeface="DengXian" panose="02010600030101010101" pitchFamily="2" charset="-122"/>
                <a:cs typeface="Arial" panose="020B0604020202020204" pitchFamily="34" charset="0"/>
              </a:rPr>
              <a:t>aak een oase voor vlinders, hommels en bijen</a:t>
            </a:r>
          </a:p>
          <a:p>
            <a:pPr marL="742950" lvl="1" indent="-285750">
              <a:buFont typeface="Arial" panose="020B0604020202020204" pitchFamily="34" charset="0"/>
              <a:buChar char="•"/>
            </a:pPr>
            <a:r>
              <a:rPr lang="nl-BE" sz="1800" b="0" dirty="0">
                <a:latin typeface="Abadi MT Condensed Light" panose="020B0306030101010103" pitchFamily="34" charset="77"/>
                <a:ea typeface="DengXian" panose="02010600030101010101" pitchFamily="2" charset="-122"/>
                <a:cs typeface="Arial" panose="020B0604020202020204" pitchFamily="34" charset="0"/>
              </a:rPr>
              <a:t>V</a:t>
            </a:r>
            <a:r>
              <a:rPr lang="nl-BE" sz="1800" b="0" dirty="0">
                <a:effectLst/>
                <a:latin typeface="Abadi MT Condensed Light" panose="020B0306030101010103" pitchFamily="34" charset="77"/>
                <a:ea typeface="DengXian" panose="02010600030101010101" pitchFamily="2" charset="-122"/>
                <a:cs typeface="Arial" panose="020B0604020202020204" pitchFamily="34" charset="0"/>
              </a:rPr>
              <a:t>linders en insecten hebben nood aan bloemen om van te eten, planten om in te schuilen en verwilderde hoekjes om in te overwinteren. </a:t>
            </a:r>
          </a:p>
          <a:p>
            <a:pPr marL="742950" lvl="1" indent="-285750">
              <a:buFont typeface="Arial" panose="020B0604020202020204" pitchFamily="34" charset="0"/>
              <a:buChar char="•"/>
            </a:pPr>
            <a:r>
              <a:rPr lang="nl-BE" sz="1800" b="0" dirty="0">
                <a:effectLst/>
                <a:latin typeface="Abadi MT Condensed Light" panose="020B0306030101010103" pitchFamily="34" charset="77"/>
                <a:ea typeface="DengXian" panose="02010600030101010101" pitchFamily="2" charset="-122"/>
                <a:cs typeface="Arial" panose="020B0604020202020204" pitchFamily="34" charset="0"/>
              </a:rPr>
              <a:t>Sommige hebben specieke waardplanten nodig. </a:t>
            </a:r>
          </a:p>
          <a:p>
            <a:pPr lvl="1"/>
            <a:endParaRPr lang="nl-BE" sz="1800" b="0" dirty="0">
              <a:latin typeface="Abadi MT Condensed Light" panose="020B0306030101010103" pitchFamily="34" charset="77"/>
              <a:ea typeface="DengXian" panose="02010600030101010101" pitchFamily="2" charset="-122"/>
              <a:cs typeface="Arial" panose="020B0604020202020204" pitchFamily="34" charset="0"/>
            </a:endParaRPr>
          </a:p>
          <a:p>
            <a:pPr marL="3200400" lvl="6"/>
            <a:r>
              <a:rPr lang="nl-BE" sz="1800" dirty="0">
                <a:latin typeface="Abadi MT Condensed Light" panose="020B0306030101010103" pitchFamily="34" charset="77"/>
                <a:ea typeface="DengXian" panose="02010600030101010101" pitchFamily="2" charset="-122"/>
                <a:cs typeface="Arial" panose="020B0604020202020204" pitchFamily="34" charset="0"/>
              </a:rPr>
              <a:t>B</a:t>
            </a:r>
            <a:r>
              <a:rPr lang="nl-BE" sz="1800" dirty="0">
                <a:effectLst/>
                <a:latin typeface="Abadi MT Condensed Light" panose="020B0306030101010103" pitchFamily="34" charset="77"/>
                <a:ea typeface="DengXian" panose="02010600030101010101" pitchFamily="2" charset="-122"/>
                <a:cs typeface="Arial" panose="020B0604020202020204" pitchFamily="34" charset="0"/>
              </a:rPr>
              <a:t>estuivers zorgen voor onze voedelsvoorziening</a:t>
            </a:r>
            <a:r>
              <a:rPr lang="nl-BE" sz="1800" b="0" dirty="0">
                <a:effectLst/>
                <a:latin typeface="Abadi MT Condensed Light" panose="020B0306030101010103" pitchFamily="34" charset="77"/>
                <a:ea typeface="DengXian" panose="02010600030101010101" pitchFamily="2" charset="-122"/>
                <a:cs typeface="Arial" panose="020B0604020202020204" pitchFamily="34" charset="0"/>
              </a:rPr>
              <a:t>. </a:t>
            </a:r>
          </a:p>
          <a:p>
            <a:pPr marL="3486150" lvl="6" indent="-285750">
              <a:buFont typeface="Arial" panose="020B0604020202020204" pitchFamily="34" charset="0"/>
              <a:buChar char="•"/>
            </a:pPr>
            <a:r>
              <a:rPr lang="nl-BE" sz="1800" b="0" dirty="0">
                <a:latin typeface="Abadi MT Condensed Light" panose="020B0306030101010103" pitchFamily="34" charset="77"/>
                <a:ea typeface="DengXian" panose="02010600030101010101" pitchFamily="2" charset="-122"/>
                <a:cs typeface="Arial" panose="020B0604020202020204" pitchFamily="34" charset="0"/>
              </a:rPr>
              <a:t>B</a:t>
            </a:r>
            <a:r>
              <a:rPr lang="nl-BE" sz="1800" b="0" dirty="0">
                <a:effectLst/>
                <a:latin typeface="Abadi MT Condensed Light" panose="020B0306030101010103" pitchFamily="34" charset="77"/>
                <a:ea typeface="DengXian" panose="02010600030101010101" pitchFamily="2" charset="-122"/>
                <a:cs typeface="Arial" panose="020B0604020202020204" pitchFamily="34" charset="0"/>
              </a:rPr>
              <a:t>ijen hebben bloemen nodig met meeldraden en een stamper die goed bereikbaar is. </a:t>
            </a:r>
          </a:p>
          <a:p>
            <a:pPr marL="3486150" lvl="6" indent="-285750">
              <a:buFont typeface="Arial" panose="020B0604020202020204" pitchFamily="34" charset="0"/>
              <a:buChar char="•"/>
            </a:pPr>
            <a:r>
              <a:rPr lang="nl-BE" sz="1800" b="0" dirty="0">
                <a:latin typeface="Abadi MT Condensed Light" panose="020B0306030101010103" pitchFamily="34" charset="77"/>
                <a:ea typeface="DengXian" panose="02010600030101010101" pitchFamily="2" charset="-122"/>
                <a:cs typeface="Arial" panose="020B0604020202020204" pitchFamily="34" charset="0"/>
              </a:rPr>
              <a:t>H</a:t>
            </a:r>
            <a:r>
              <a:rPr lang="nl-BE" sz="1800" b="0" dirty="0">
                <a:effectLst/>
                <a:latin typeface="Abadi MT Condensed Light" panose="020B0306030101010103" pitchFamily="34" charset="77"/>
                <a:ea typeface="DengXian" panose="02010600030101010101" pitchFamily="2" charset="-122"/>
                <a:cs typeface="Arial" panose="020B0604020202020204" pitchFamily="34" charset="0"/>
              </a:rPr>
              <a:t>ommels hebben liever bloemen met een diepe kelk. </a:t>
            </a:r>
          </a:p>
          <a:p>
            <a:pPr marL="3486150" lvl="6" indent="-285750">
              <a:buFont typeface="Arial" panose="020B0604020202020204" pitchFamily="34" charset="0"/>
              <a:buChar char="•"/>
            </a:pPr>
            <a:r>
              <a:rPr lang="nl-BE" sz="1800" b="0" dirty="0">
                <a:latin typeface="Abadi MT Condensed Light" panose="020B0306030101010103" pitchFamily="34" charset="77"/>
                <a:ea typeface="DengXian" panose="02010600030101010101" pitchFamily="2" charset="-122"/>
                <a:cs typeface="Arial" panose="020B0604020202020204" pitchFamily="34" charset="0"/>
              </a:rPr>
              <a:t>P</a:t>
            </a:r>
            <a:r>
              <a:rPr lang="nl-BE" sz="1800" b="0" dirty="0">
                <a:effectLst/>
                <a:latin typeface="Abadi MT Condensed Light" panose="020B0306030101010103" pitchFamily="34" charset="77"/>
                <a:ea typeface="DengXian" panose="02010600030101010101" pitchFamily="2" charset="-122"/>
                <a:cs typeface="Arial" panose="020B0604020202020204" pitchFamily="34" charset="0"/>
              </a:rPr>
              <a:t>lant daarom bij voorkeur verschillende soorten met enkelvoudige bloemen die allemaal op een ander tijdstip bloeien: zo zorg je voor nectar het ganse jaar door.</a:t>
            </a:r>
          </a:p>
          <a:p>
            <a:pPr marL="3486150" lvl="6" indent="-285750">
              <a:buFont typeface="Arial" panose="020B0604020202020204" pitchFamily="34" charset="0"/>
              <a:buChar char="•"/>
            </a:pPr>
            <a:r>
              <a:rPr lang="nl-BE" sz="1800" b="0" dirty="0">
                <a:latin typeface="Abadi MT Condensed Light" panose="020B0306030101010103" pitchFamily="34" charset="77"/>
                <a:ea typeface="DengXian" panose="02010600030101010101" pitchFamily="2" charset="-122"/>
                <a:cs typeface="Arial" panose="020B0604020202020204" pitchFamily="34" charset="0"/>
              </a:rPr>
              <a:t>W</a:t>
            </a:r>
            <a:r>
              <a:rPr lang="nl-BE" sz="1800" b="0" dirty="0">
                <a:effectLst/>
                <a:latin typeface="Abadi MT Condensed Light" panose="020B0306030101010103" pitchFamily="34" charset="77"/>
                <a:ea typeface="DengXian" panose="02010600030101010101" pitchFamily="2" charset="-122"/>
                <a:cs typeface="Arial" panose="020B0604020202020204" pitchFamily="34" charset="0"/>
              </a:rPr>
              <a:t>ilg, linde, esdoorn of klimop zijn oa zeer  belangrijke nectarbronnen</a:t>
            </a:r>
          </a:p>
        </p:txBody>
      </p:sp>
      <p:pic>
        <p:nvPicPr>
          <p:cNvPr id="3" name="Afbeelding 2">
            <a:extLst>
              <a:ext uri="{FF2B5EF4-FFF2-40B4-BE49-F238E27FC236}">
                <a16:creationId xmlns:a16="http://schemas.microsoft.com/office/drawing/2014/main" id="{BD5BD7B0-AC51-83DF-15A8-B61F86BDF0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7589" y="2806339"/>
            <a:ext cx="3731684" cy="2798762"/>
          </a:xfrm>
          <a:prstGeom prst="rect">
            <a:avLst/>
          </a:prstGeom>
        </p:spPr>
      </p:pic>
    </p:spTree>
    <p:extLst>
      <p:ext uri="{BB962C8B-B14F-4D97-AF65-F5344CB8AC3E}">
        <p14:creationId xmlns:p14="http://schemas.microsoft.com/office/powerpoint/2010/main" val="2172089697"/>
      </p:ext>
    </p:extLst>
  </p:cSld>
  <p:clrMapOvr>
    <a:masterClrMapping/>
  </p:clrMapOvr>
</p:sld>
</file>

<file path=ppt/theme/theme1.xml><?xml version="1.0" encoding="utf-8"?>
<a:theme xmlns:a="http://schemas.openxmlformats.org/drawingml/2006/main" name="PresentatieP">
  <a:themeElements>
    <a:clrScheme name="Presentatie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eP">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1300" b="0" i="0" u="none" strike="noStrike" cap="none" normalizeH="0" baseline="0">
            <a:ln>
              <a:noFill/>
            </a:ln>
            <a:solidFill>
              <a:srgbClr val="000000"/>
            </a:solidFill>
            <a:effectLst/>
            <a:latin typeface="Verdana"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1300" b="0" i="0" u="none" strike="noStrike" cap="none" normalizeH="0" baseline="0">
            <a:ln>
              <a:noFill/>
            </a:ln>
            <a:solidFill>
              <a:srgbClr val="000000"/>
            </a:solidFill>
            <a:effectLst/>
            <a:latin typeface="Verdana" charset="0"/>
            <a:ea typeface="ＭＳ Ｐゴシック" charset="0"/>
            <a:cs typeface="ＭＳ Ｐゴシック" charset="0"/>
          </a:defRPr>
        </a:defPPr>
      </a:lstStyle>
    </a:lnDef>
  </a:objectDefaults>
  <a:extraClrSchemeLst>
    <a:extraClrScheme>
      <a:clrScheme name="Presentatie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e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e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e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e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e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eP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e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e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e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e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e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2004:Sjablonen:Mijn sjablonen:PresentatieP.pot</Template>
  <TotalTime>21806</TotalTime>
  <Words>1130</Words>
  <Application>Microsoft Macintosh PowerPoint</Application>
  <PresentationFormat>Aangepast</PresentationFormat>
  <Paragraphs>168</Paragraphs>
  <Slides>19</Slides>
  <Notes>19</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19</vt:i4>
      </vt:variant>
    </vt:vector>
  </HeadingPairs>
  <TitlesOfParts>
    <vt:vector size="29" baseType="lpstr">
      <vt:lpstr>DengXian</vt:lpstr>
      <vt:lpstr>ＭＳ Ｐゴシック</vt:lpstr>
      <vt:lpstr>Abadi MT Condensed Light</vt:lpstr>
      <vt:lpstr>Arial</vt:lpstr>
      <vt:lpstr>Calibri</vt:lpstr>
      <vt:lpstr>Mathlete Bulky</vt:lpstr>
      <vt:lpstr>Times</vt:lpstr>
      <vt:lpstr>Times New Roman</vt:lpstr>
      <vt:lpstr>Verdana</vt:lpstr>
      <vt:lpstr>PresentatieP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Manager/>
  <Company>Fris in het Landschap</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jean-françois Van den Abeele</dc:creator>
  <cp:keywords/>
  <dc:description/>
  <cp:lastModifiedBy>Anton Christiaens</cp:lastModifiedBy>
  <cp:revision>942</cp:revision>
  <cp:lastPrinted>2017-04-07T16:24:22Z</cp:lastPrinted>
  <dcterms:created xsi:type="dcterms:W3CDTF">2006-11-06T19:43:59Z</dcterms:created>
  <dcterms:modified xsi:type="dcterms:W3CDTF">2022-10-14T08:22:25Z</dcterms:modified>
  <cp:category/>
</cp:coreProperties>
</file>